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6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Author clrIdx="0" id="0" initials="" lastIdx="4" name="hyeonseong shin"/>
  <p:cmAuthor clrIdx="1" id="1" initials="" lastIdx="5" name="Peter Yoo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C7F8CF06-9EB6-47B4-AF92-F7DE37F5F435}">
  <a:tblStyle styleId="{C7F8CF06-9EB6-47B4-AF92-F7DE37F5F435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E9EFF7"/>
          </a:solidFill>
        </a:fill>
      </a:tcStyle>
    </a:wholeTbl>
    <a:band1H>
      <a:tcStyle>
        <a:fill>
          <a:solidFill>
            <a:srgbClr val="D0DEEF"/>
          </a:solidFill>
        </a:fill>
      </a:tcStyle>
    </a:band1H>
    <a:band1V>
      <a:tcStyle>
        <a:fill>
          <a:solidFill>
            <a:srgbClr val="D0DEEF"/>
          </a:solidFill>
        </a:fill>
      </a:tcStyle>
    </a:band1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1" dt="2016-07-14T21:38:28.598">
    <p:pos x="6000" y="0"/>
    <p:text>공통 사항
출발 시점에 전쟁이 아니었어도, 중간에 공격이 들어오면 바뀌어야 합니다.
출발 시점은 무엇이 출발함을 의미하고
중간에 공격이 들어오는건 어디에 누가 공격하는건가요 ?</p:text>
  </p:cm>
  <p:cm authorId="1" idx="1" dt="2016-07-13T23:21:29.131">
    <p:pos x="6000" y="100"/>
    <p:text>부대가 출발하는 시점엔 전투 목적이 아니었으나 목적지 도착시 전투가 발생하는 경우를 말합니다. 자원지 전투 같은 경우를 말합니다. 갈때는 채집이었으나 가보니 누가 채집 중일 때 전투가 일어나는 경우 등</p:text>
  </p:cm>
  <p:cm authorId="1" idx="2" dt="2016-07-14T21:38:28.598">
    <p:pos x="6000" y="200"/>
    <p:text>이 내용 삭제합니다. 출발 시점에 전쟁 목적이 아니면 중간에 전쟁 상황으로 바뀌어도 보여주지 않습니다. 5p에 해당 내용 추가했습니다.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2" dt="2016-07-14T21:43:26.377">
    <p:pos x="6000" y="0"/>
    <p:text>연맹 방어
공격과 마찬가지로 예외가 있지 않나요 ??
원래 아군이 자원지를 점령하고 있다가 
공격 오는걸 보고 회군 시킬 경우 어떻게 되나요 ?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3" dt="2016-07-14T21:45:05.288">
    <p:pos x="6000" y="0"/>
    <p:text>집결 공격시 
공격 소집자의 좌표가 없으면
클라이언트에서 집결 참여 행군의 예상시간을 어떻게 만들어내나요 ??</p:text>
  </p:cm>
  <p:cm authorId="0" idx="4" dt="2016-07-14T21:39:29.692">
    <p:pos x="6000" y="100"/>
    <p:text>레이드 몬스터, 황성, 도시, 발리스타는
고유의 이름이 존재 할 예정인가요 ?</p:text>
  </p:cm>
  <p:cm authorId="1" idx="3" dt="2016-07-14T21:38:35.191">
    <p:pos x="6000" y="200"/>
    <p:text>_Marked as resolved_</p:text>
  </p:cm>
  <p:cm authorId="1" idx="4" dt="2016-07-14T21:38:41.881">
    <p:pos x="6000" y="300"/>
    <p:text>_Re-opened_</p:text>
  </p:cm>
  <p:cm authorId="1" idx="5" dt="2016-07-14T21:39:29.692">
    <p:pos x="6000" y="400"/>
    <p:text>네 레이드몬스터는 소유자가 없으므로 항상 고유의 이름이 뜨고 황성, 도시, 발리스타는 소유자가 없을 경우 뜹니다.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2016.03.03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Shape 162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3" name="Shape 22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9" name="Shape 22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불가능 상태에서 표시</a:t>
            </a:r>
          </a:p>
        </p:txBody>
      </p:sp>
      <p:sp>
        <p:nvSpPr>
          <p:cNvPr id="236" name="Shape 236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세부정보</a:t>
            </a:r>
          </a:p>
        </p:txBody>
      </p:sp>
      <p:sp>
        <p:nvSpPr>
          <p:cNvPr id="307" name="Shape 307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건물 건설 진행 중 상태의 경우 팝업</a:t>
            </a:r>
          </a:p>
        </p:txBody>
      </p:sp>
      <p:sp>
        <p:nvSpPr>
          <p:cNvPr id="346" name="Shape 346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</a:p>
        </p:txBody>
      </p:sp>
      <p:sp>
        <p:nvSpPr>
          <p:cNvPr id="395" name="Shape 395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2" name="Shape 45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Shape 453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2" name="Shape 50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Shape 503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7" name="Shape 59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 버튼을 누르면 해당 하는 건물로 이동 하여 클릭 표시를 해주도록 합니다.(해당 건물 센터 위치에 손가락 표시를 해주도록 함)</a:t>
            </a:r>
          </a:p>
        </p:txBody>
      </p:sp>
      <p:sp>
        <p:nvSpPr>
          <p:cNvPr id="598" name="Shape 59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92" name="Shape 69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모든 조건이 달성 되어진 상태에서 건설 망치가 부족 한 경우 업그레이드 버튼을 클릭 시</a:t>
            </a:r>
          </a:p>
        </p:txBody>
      </p:sp>
      <p:sp>
        <p:nvSpPr>
          <p:cNvPr id="693" name="Shape 693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Shape 76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8" name="Shape 76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14" name="Shape 81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Shape 815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Shape 88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87" name="Shape 88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업그레이드를 취소 할 경우 아이템은 절반만 복구 되어집니다. 업그레이드를 취소 하시겠습니까 ?</a:t>
            </a:r>
          </a:p>
        </p:txBody>
      </p:sp>
      <p:sp>
        <p:nvSpPr>
          <p:cNvPr id="888" name="Shape 88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Shape 92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27" name="Shape 92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스크롤 가능 하도록 구현 필요</a:t>
            </a:r>
          </a:p>
        </p:txBody>
      </p:sp>
      <p:sp>
        <p:nvSpPr>
          <p:cNvPr id="928" name="Shape 92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Shape 98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84" name="Shape 98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당신의 연맹은 매우 평화로운 상태이며 현재 전쟁 관련 소식이 없습니다.</a:t>
            </a:r>
          </a:p>
        </p:txBody>
      </p:sp>
      <p:sp>
        <p:nvSpPr>
          <p:cNvPr id="985" name="Shape 985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Shape 100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04" name="Shape 100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Shape 1005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Shape 108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7" name="Shape 108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Shape 111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18" name="Shape 111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Shape 1119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Shape 119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00" name="Shape 120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방어</a:t>
            </a:r>
          </a:p>
        </p:txBody>
      </p:sp>
      <p:sp>
        <p:nvSpPr>
          <p:cNvPr id="1201" name="Shape 1201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Shape 122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30" name="Shape 123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군단에 가입을 눌러 함께 적을 파괴하세요</a:t>
            </a:r>
          </a:p>
        </p:txBody>
      </p:sp>
      <p:sp>
        <p:nvSpPr>
          <p:cNvPr id="1231" name="Shape 1231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연맹원 공격 정보 , 방어 정보, 연맹 집결 공격 정보를 확인 할 수 있는 </a:t>
            </a:r>
          </a:p>
        </p:txBody>
      </p:sp>
      <p:sp>
        <p:nvSpPr>
          <p:cNvPr id="174" name="Shape 174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Shape 132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23" name="Shape 132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귀족검사(T)</a:t>
            </a:r>
          </a:p>
        </p:txBody>
      </p:sp>
      <p:sp>
        <p:nvSpPr>
          <p:cNvPr id="1324" name="Shape 1324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Shape 138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88" name="Shape 138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귀족검사(T)</a:t>
            </a:r>
          </a:p>
        </p:txBody>
      </p:sp>
      <p:sp>
        <p:nvSpPr>
          <p:cNvPr id="1389" name="Shape 1389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Shape 140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01" name="Shape 140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귀족검사(T)</a:t>
            </a:r>
          </a:p>
        </p:txBody>
      </p:sp>
      <p:sp>
        <p:nvSpPr>
          <p:cNvPr id="1402" name="Shape 1402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Shape 146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66" name="Shape 146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군단에 가입을 눌러 함께 적을 파괴하세요</a:t>
            </a:r>
          </a:p>
        </p:txBody>
      </p:sp>
      <p:sp>
        <p:nvSpPr>
          <p:cNvPr id="1467" name="Shape 1467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Shape 152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25" name="Shape 152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군단에 가입을 눌러 함께 적을 파괴하세요</a:t>
            </a:r>
          </a:p>
        </p:txBody>
      </p:sp>
      <p:sp>
        <p:nvSpPr>
          <p:cNvPr id="1526" name="Shape 1526"/>
          <p:cNvSpPr txBox="1"/>
          <p:nvPr>
            <p:ph idx="12" type="sldNum"/>
          </p:nvPr>
        </p:nvSpPr>
        <p:spPr>
          <a:xfrm>
            <a:off x="3884612" y="8685213"/>
            <a:ext cx="2971799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Shape 159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93" name="Shape 159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군단에 가입을 눌러 함께 적을 파괴하세요</a:t>
            </a:r>
          </a:p>
        </p:txBody>
      </p:sp>
      <p:sp>
        <p:nvSpPr>
          <p:cNvPr id="1594" name="Shape 1594"/>
          <p:cNvSpPr txBox="1"/>
          <p:nvPr>
            <p:ph idx="12" type="sldNum"/>
          </p:nvPr>
        </p:nvSpPr>
        <p:spPr>
          <a:xfrm>
            <a:off x="3884612" y="8685213"/>
            <a:ext cx="2971799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연맹원 공격 정보 , 방어 정보, 연맹 집결 공격 정보를 확인 할 수 있는 </a:t>
            </a:r>
          </a:p>
        </p:txBody>
      </p:sp>
      <p:sp>
        <p:nvSpPr>
          <p:cNvPr id="181" name="Shape 181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연맹원 공격 정보 , 방어 정보, 연맹 집결 공격 정보를 확인 할 수 있는 </a:t>
            </a:r>
          </a:p>
        </p:txBody>
      </p:sp>
      <p:sp>
        <p:nvSpPr>
          <p:cNvPr id="188" name="Shape 188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연맹원 공격 정보 , 방어 정보, 연맹 집결 공격 정보를 확인 할 수 있는 </a:t>
            </a:r>
          </a:p>
        </p:txBody>
      </p:sp>
      <p:sp>
        <p:nvSpPr>
          <p:cNvPr id="195" name="Shape 195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연맹원 공격 정보 , 방어 정보, 연맹 집결 공격 정보를 확인 할 수 있는 </a:t>
            </a:r>
          </a:p>
        </p:txBody>
      </p:sp>
      <p:sp>
        <p:nvSpPr>
          <p:cNvPr id="203" name="Shape 203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연맹원 공격 정보 , 방어 정보, 연맹 집결 공격 정보를 확인 할 수 있는 </a:t>
            </a:r>
          </a:p>
        </p:txBody>
      </p:sp>
      <p:sp>
        <p:nvSpPr>
          <p:cNvPr id="210" name="Shape 21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연맹원 공격 정보 , 방어 정보, 연맹 집결 공격 정보를 확인 할 수 있는 </a:t>
            </a:r>
          </a:p>
        </p:txBody>
      </p:sp>
      <p:sp>
        <p:nvSpPr>
          <p:cNvPr id="217" name="Shape 217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제목 및 내용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제목 및 세로 텍스트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세로 제목 및 텍스트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제목 및 내용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254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제목 슬라이드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ctrTitle"/>
          </p:nvPr>
        </p:nvSpPr>
        <p:spPr>
          <a:xfrm>
            <a:off x="1524000" y="1122362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98" name="Shape 98"/>
          <p:cNvSpPr txBox="1"/>
          <p:nvPr>
            <p:ph idx="1" type="subTitle"/>
          </p:nvPr>
        </p:nvSpPr>
        <p:spPr>
          <a:xfrm>
            <a:off x="1524000" y="3602037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구역 머리글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831850" y="4589462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콘텐츠 2개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254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254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Shape 1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비교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839787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839787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2" type="body"/>
          </p:nvPr>
        </p:nvSpPr>
        <p:spPr>
          <a:xfrm>
            <a:off x="839787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254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254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Shape 12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제목만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126" name="Shape 12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빈 화면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Shape 13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Shape 13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캡션 있는 콘텐츠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839787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5183187" y="987425"/>
            <a:ext cx="6172199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77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1270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254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254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254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254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254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254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2" type="body"/>
          </p:nvPr>
        </p:nvSpPr>
        <p:spPr>
          <a:xfrm>
            <a:off x="839787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Shape 13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제목 슬라이드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캡션 있는 그림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839787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142" name="Shape 142"/>
          <p:cNvSpPr/>
          <p:nvPr>
            <p:ph idx="2" type="pic"/>
          </p:nvPr>
        </p:nvSpPr>
        <p:spPr>
          <a:xfrm>
            <a:off x="5183187" y="987425"/>
            <a:ext cx="6172199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839787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Shape 14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Shape 14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Shape 14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제목 및 세로 텍스트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 rot="5400000">
            <a:off x="3920399" y="-1256574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254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Shape 15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" name="Shape 15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Shape 15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세로 제목 및 텍스트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 rot="5400000">
            <a:off x="7133399" y="1956624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 rot="5400000">
            <a:off x="1799399" y="-596074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254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Shape 15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Shape 15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Shape 15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구역 머리글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콘텐츠 2개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비교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3" type="body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4" type="body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제목만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빈 화면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캡션 있는 콘텐츠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08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캡션 있는 그림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7" name="Shape 67"/>
          <p:cNvSpPr/>
          <p:nvPr>
            <p:ph idx="2" type="pic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254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1.png"/><Relationship Id="rId4" Type="http://schemas.openxmlformats.org/officeDocument/2006/relationships/image" Target="../media/image03.png"/><Relationship Id="rId5" Type="http://schemas.openxmlformats.org/officeDocument/2006/relationships/image" Target="../media/image00.png"/><Relationship Id="rId6" Type="http://schemas.openxmlformats.org/officeDocument/2006/relationships/image" Target="../media/image0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8.png"/><Relationship Id="rId4" Type="http://schemas.openxmlformats.org/officeDocument/2006/relationships/image" Target="../media/image05.png"/><Relationship Id="rId5" Type="http://schemas.openxmlformats.org/officeDocument/2006/relationships/image" Target="../media/image23.png"/><Relationship Id="rId6" Type="http://schemas.openxmlformats.org/officeDocument/2006/relationships/image" Target="../media/image0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7.png"/><Relationship Id="rId4" Type="http://schemas.openxmlformats.org/officeDocument/2006/relationships/image" Target="../media/image08.png"/><Relationship Id="rId5" Type="http://schemas.openxmlformats.org/officeDocument/2006/relationships/image" Target="../media/image05.png"/><Relationship Id="rId6" Type="http://schemas.openxmlformats.org/officeDocument/2006/relationships/image" Target="../media/image06.png"/><Relationship Id="rId7" Type="http://schemas.openxmlformats.org/officeDocument/2006/relationships/image" Target="../media/image1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10" Type="http://schemas.openxmlformats.org/officeDocument/2006/relationships/image" Target="../media/image14.png"/><Relationship Id="rId9" Type="http://schemas.openxmlformats.org/officeDocument/2006/relationships/image" Target="../media/image13.png"/><Relationship Id="rId5" Type="http://schemas.openxmlformats.org/officeDocument/2006/relationships/image" Target="../media/image09.png"/><Relationship Id="rId6" Type="http://schemas.openxmlformats.org/officeDocument/2006/relationships/image" Target="../media/image11.png"/><Relationship Id="rId7" Type="http://schemas.openxmlformats.org/officeDocument/2006/relationships/image" Target="../media/image03.png"/><Relationship Id="rId8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11" Type="http://schemas.openxmlformats.org/officeDocument/2006/relationships/image" Target="../media/image16.png"/><Relationship Id="rId10" Type="http://schemas.openxmlformats.org/officeDocument/2006/relationships/image" Target="../media/image14.png"/><Relationship Id="rId9" Type="http://schemas.openxmlformats.org/officeDocument/2006/relationships/image" Target="../media/image13.png"/><Relationship Id="rId5" Type="http://schemas.openxmlformats.org/officeDocument/2006/relationships/image" Target="../media/image09.png"/><Relationship Id="rId6" Type="http://schemas.openxmlformats.org/officeDocument/2006/relationships/image" Target="../media/image11.png"/><Relationship Id="rId7" Type="http://schemas.openxmlformats.org/officeDocument/2006/relationships/image" Target="../media/image03.png"/><Relationship Id="rId8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07.png"/><Relationship Id="rId10" Type="http://schemas.openxmlformats.org/officeDocument/2006/relationships/image" Target="../media/image11.png"/><Relationship Id="rId13" Type="http://schemas.openxmlformats.org/officeDocument/2006/relationships/image" Target="../media/image10.jp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01.png"/><Relationship Id="rId9" Type="http://schemas.openxmlformats.org/officeDocument/2006/relationships/image" Target="../media/image09.png"/><Relationship Id="rId5" Type="http://schemas.openxmlformats.org/officeDocument/2006/relationships/image" Target="../media/image03.png"/><Relationship Id="rId6" Type="http://schemas.openxmlformats.org/officeDocument/2006/relationships/image" Target="../media/image02.png"/><Relationship Id="rId7" Type="http://schemas.openxmlformats.org/officeDocument/2006/relationships/image" Target="../media/image00.png"/><Relationship Id="rId8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07.png"/><Relationship Id="rId13" Type="http://schemas.openxmlformats.org/officeDocument/2006/relationships/image" Target="../media/image19.png"/><Relationship Id="rId1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01.png"/><Relationship Id="rId9" Type="http://schemas.openxmlformats.org/officeDocument/2006/relationships/image" Target="../media/image11.png"/><Relationship Id="rId5" Type="http://schemas.openxmlformats.org/officeDocument/2006/relationships/image" Target="../media/image03.png"/><Relationship Id="rId6" Type="http://schemas.openxmlformats.org/officeDocument/2006/relationships/image" Target="../media/image00.png"/><Relationship Id="rId7" Type="http://schemas.openxmlformats.org/officeDocument/2006/relationships/image" Target="../media/image12.png"/><Relationship Id="rId8" Type="http://schemas.openxmlformats.org/officeDocument/2006/relationships/image" Target="../media/image09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07.png"/><Relationship Id="rId1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01.png"/><Relationship Id="rId9" Type="http://schemas.openxmlformats.org/officeDocument/2006/relationships/image" Target="../media/image11.png"/><Relationship Id="rId5" Type="http://schemas.openxmlformats.org/officeDocument/2006/relationships/image" Target="../media/image03.png"/><Relationship Id="rId6" Type="http://schemas.openxmlformats.org/officeDocument/2006/relationships/image" Target="../media/image00.png"/><Relationship Id="rId7" Type="http://schemas.openxmlformats.org/officeDocument/2006/relationships/image" Target="../media/image12.png"/><Relationship Id="rId8" Type="http://schemas.openxmlformats.org/officeDocument/2006/relationships/image" Target="../media/image0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5" Type="http://schemas.openxmlformats.org/officeDocument/2006/relationships/image" Target="../media/image09.png"/><Relationship Id="rId6" Type="http://schemas.openxmlformats.org/officeDocument/2006/relationships/image" Target="../media/image11.png"/><Relationship Id="rId7" Type="http://schemas.openxmlformats.org/officeDocument/2006/relationships/image" Target="../media/image03.png"/><Relationship Id="rId8" Type="http://schemas.openxmlformats.org/officeDocument/2006/relationships/image" Target="../media/image21.jpg"/></Relationships>
</file>

<file path=ppt/slides/_rels/slide21.xml.rels><?xml version="1.0" encoding="UTF-8" standalone="yes"?><Relationships xmlns="http://schemas.openxmlformats.org/package/2006/relationships"><Relationship Id="rId10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01.png"/><Relationship Id="rId5" Type="http://schemas.openxmlformats.org/officeDocument/2006/relationships/image" Target="../media/image09.png"/><Relationship Id="rId6" Type="http://schemas.openxmlformats.org/officeDocument/2006/relationships/image" Target="../media/image11.png"/><Relationship Id="rId7" Type="http://schemas.openxmlformats.org/officeDocument/2006/relationships/image" Target="../media/image03.png"/><Relationship Id="rId8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5" Type="http://schemas.openxmlformats.org/officeDocument/2006/relationships/image" Target="../media/image09.png"/><Relationship Id="rId6" Type="http://schemas.openxmlformats.org/officeDocument/2006/relationships/image" Target="../media/image11.png"/><Relationship Id="rId7" Type="http://schemas.openxmlformats.org/officeDocument/2006/relationships/image" Target="../media/image03.png"/><Relationship Id="rId8" Type="http://schemas.openxmlformats.org/officeDocument/2006/relationships/image" Target="../media/image2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5.png"/><Relationship Id="rId6" Type="http://schemas.openxmlformats.org/officeDocument/2006/relationships/image" Target="../media/image24.png"/><Relationship Id="rId7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openxmlformats.org/officeDocument/2006/relationships/image" Target="../media/image29.png"/><Relationship Id="rId5" Type="http://schemas.openxmlformats.org/officeDocument/2006/relationships/image" Target="../media/image25.png"/><Relationship Id="rId6" Type="http://schemas.openxmlformats.org/officeDocument/2006/relationships/image" Target="../media/image24.png"/><Relationship Id="rId7" Type="http://schemas.openxmlformats.org/officeDocument/2006/relationships/image" Target="../media/image28.png"/><Relationship Id="rId8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Relationship Id="rId5" Type="http://schemas.openxmlformats.org/officeDocument/2006/relationships/image" Target="../media/image33.png"/><Relationship Id="rId6" Type="http://schemas.openxmlformats.org/officeDocument/2006/relationships/image" Target="../media/image22.png"/><Relationship Id="rId7" Type="http://schemas.openxmlformats.org/officeDocument/2006/relationships/image" Target="../media/image32.png"/><Relationship Id="rId8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Relationship Id="rId4" Type="http://schemas.openxmlformats.org/officeDocument/2006/relationships/image" Target="../media/image22.png"/><Relationship Id="rId5" Type="http://schemas.openxmlformats.org/officeDocument/2006/relationships/image" Target="../media/image32.png"/><Relationship Id="rId6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22.png"/><Relationship Id="rId5" Type="http://schemas.openxmlformats.org/officeDocument/2006/relationships/image" Target="../media/image34.png"/><Relationship Id="rId6" Type="http://schemas.openxmlformats.org/officeDocument/2006/relationships/image" Target="../media/image42.png"/><Relationship Id="rId7" Type="http://schemas.openxmlformats.org/officeDocument/2006/relationships/image" Target="../media/image32.png"/><Relationship Id="rId8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/Relationships>
</file>

<file path=ppt/slides/_rels/slide30.xml.rels><?xml version="1.0" encoding="UTF-8" standalone="yes"?><Relationships xmlns="http://schemas.openxmlformats.org/package/2006/relationships"><Relationship Id="rId1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Relationship Id="rId4" Type="http://schemas.openxmlformats.org/officeDocument/2006/relationships/image" Target="../media/image22.png"/><Relationship Id="rId9" Type="http://schemas.openxmlformats.org/officeDocument/2006/relationships/image" Target="../media/image34.png"/><Relationship Id="rId5" Type="http://schemas.openxmlformats.org/officeDocument/2006/relationships/image" Target="../media/image42.png"/><Relationship Id="rId6" Type="http://schemas.openxmlformats.org/officeDocument/2006/relationships/image" Target="../media/image40.png"/><Relationship Id="rId7" Type="http://schemas.openxmlformats.org/officeDocument/2006/relationships/image" Target="../media/image35.png"/><Relationship Id="rId8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image" Target="../media/image41.jpg"/><Relationship Id="rId1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Relationship Id="rId4" Type="http://schemas.openxmlformats.org/officeDocument/2006/relationships/image" Target="../media/image22.png"/><Relationship Id="rId9" Type="http://schemas.openxmlformats.org/officeDocument/2006/relationships/image" Target="../media/image34.png"/><Relationship Id="rId5" Type="http://schemas.openxmlformats.org/officeDocument/2006/relationships/image" Target="../media/image42.png"/><Relationship Id="rId6" Type="http://schemas.openxmlformats.org/officeDocument/2006/relationships/image" Target="../media/image40.png"/><Relationship Id="rId7" Type="http://schemas.openxmlformats.org/officeDocument/2006/relationships/image" Target="../media/image35.png"/><Relationship Id="rId8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Relationship Id="rId4" Type="http://schemas.openxmlformats.org/officeDocument/2006/relationships/image" Target="../media/image22.png"/><Relationship Id="rId5" Type="http://schemas.openxmlformats.org/officeDocument/2006/relationships/image" Target="../media/image34.png"/><Relationship Id="rId6" Type="http://schemas.openxmlformats.org/officeDocument/2006/relationships/image" Target="../media/image42.png"/><Relationship Id="rId7" Type="http://schemas.openxmlformats.org/officeDocument/2006/relationships/image" Target="../media/image32.png"/><Relationship Id="rId8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Relationship Id="rId4" Type="http://schemas.openxmlformats.org/officeDocument/2006/relationships/image" Target="../media/image46.png"/><Relationship Id="rId5" Type="http://schemas.openxmlformats.org/officeDocument/2006/relationships/image" Target="../media/image44.png"/><Relationship Id="rId6" Type="http://schemas.openxmlformats.org/officeDocument/2006/relationships/image" Target="../media/image49.png"/><Relationship Id="rId7" Type="http://schemas.openxmlformats.org/officeDocument/2006/relationships/image" Target="../media/image45.png"/></Relationships>
</file>

<file path=ppt/slides/_rels/slide35.xml.rels><?xml version="1.0" encoding="UTF-8" standalone="yes"?><Relationships xmlns="http://schemas.openxmlformats.org/package/2006/relationships"><Relationship Id="rId10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Relationship Id="rId4" Type="http://schemas.openxmlformats.org/officeDocument/2006/relationships/image" Target="../media/image46.png"/><Relationship Id="rId9" Type="http://schemas.openxmlformats.org/officeDocument/2006/relationships/image" Target="../media/image48.png"/><Relationship Id="rId5" Type="http://schemas.openxmlformats.org/officeDocument/2006/relationships/image" Target="../media/image44.png"/><Relationship Id="rId6" Type="http://schemas.openxmlformats.org/officeDocument/2006/relationships/image" Target="../media/image49.png"/><Relationship Id="rId7" Type="http://schemas.openxmlformats.org/officeDocument/2006/relationships/image" Target="../media/image45.png"/><Relationship Id="rId8" Type="http://schemas.openxmlformats.org/officeDocument/2006/relationships/image" Target="../media/image5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3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4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5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6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/>
        </p:nvSpPr>
        <p:spPr>
          <a:xfrm>
            <a:off x="3188191" y="1826082"/>
            <a:ext cx="5144357" cy="1015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S2 전쟁의전당</a:t>
            </a:r>
          </a:p>
        </p:txBody>
      </p:sp>
      <p:sp>
        <p:nvSpPr>
          <p:cNvPr id="165" name="Shape 165"/>
          <p:cNvSpPr/>
          <p:nvPr/>
        </p:nvSpPr>
        <p:spPr>
          <a:xfrm>
            <a:off x="4736700" y="3300325"/>
            <a:ext cx="2240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2016.06.08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/>
        </p:nvSpPr>
        <p:spPr>
          <a:xfrm>
            <a:off x="1013629" y="667910"/>
            <a:ext cx="9635320" cy="3693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전쟁의전당 건물 업그레이드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전쟁 업그레이드</a:t>
            </a:r>
          </a:p>
          <a:p>
            <a:pPr indent="0" lvl="3" marL="13716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집결 부대 수량 : </a:t>
            </a:r>
            <a:r>
              <a:rPr b="0" i="0" lang="en-US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집결 부대의 최대 수량이 상승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됩니다.(건물 레벨에 따라 상승 됩니다.)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전투력 상승</a:t>
            </a:r>
          </a:p>
          <a:p>
            <a:pPr indent="0" lvl="3" marL="13716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건물을 업그레이드 진행 시 전투력이 상승 </a:t>
            </a:r>
            <a:r>
              <a:rPr lang="en-US" sz="1200">
                <a:solidFill>
                  <a:schemeClr val="dk1"/>
                </a:solidFill>
              </a:rPr>
              <a:t>됩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니다. (건물 레벨에 따라 상승 됩니다)</a:t>
            </a:r>
          </a:p>
          <a:p>
            <a:pPr indent="0" lvl="3" marL="13716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전투력은 나의 강함을 나타내는 수치 입니다. </a:t>
            </a:r>
          </a:p>
          <a:p>
            <a:pPr indent="0" lvl="3" marL="13716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공통 &gt; 건물 업그레이드 진행 시 기본 수치에서 레벨 상승 시 수치를 더 하는 방식이 아닌 건물 레벨에 수치를 적용 하는 방식으로 제작 합니다.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기술 연구 , 연맹 기술 연구를 통해서 추가로 수치가 상승 할 수 있습니다.</a:t>
            </a:r>
          </a:p>
        </p:txBody>
      </p:sp>
      <p:sp>
        <p:nvSpPr>
          <p:cNvPr id="226" name="Shape 226"/>
          <p:cNvSpPr txBox="1"/>
          <p:nvPr/>
        </p:nvSpPr>
        <p:spPr>
          <a:xfrm>
            <a:off x="690464" y="289248"/>
            <a:ext cx="25747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전쟁의전당 업그레이드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/>
        </p:nvSpPr>
        <p:spPr>
          <a:xfrm>
            <a:off x="1013629" y="667910"/>
            <a:ext cx="10667382" cy="443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전쟁의전당 업그레이드 비용</a:t>
            </a:r>
          </a:p>
          <a:p>
            <a:pPr indent="-171450" lvl="2" marL="10858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업그레이드 시간/비용은 전쟁의전당 건물 레벨에 따라 달라집니다.</a:t>
            </a:r>
          </a:p>
          <a:p>
            <a:pPr indent="-171450" lvl="2" marL="10858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업그레이드 시 비용은 목재, 식량, 철광, 미스릴, </a:t>
            </a:r>
            <a:r>
              <a:rPr b="0" i="0" lang="en-US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전쟁나팔 아이템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으로 구성 되며, 건물 레벨에 따라 구성이 달라집니다.</a:t>
            </a:r>
          </a:p>
          <a:p>
            <a:pPr indent="0" lvl="2" marL="91440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전쟁의전당 사용 아이템</a:t>
            </a:r>
          </a:p>
          <a:p>
            <a:pPr indent="-171450" lvl="2" marL="10858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일반/</a:t>
            </a:r>
            <a:r>
              <a:rPr lang="en-US" sz="1200">
                <a:solidFill>
                  <a:schemeClr val="dk1"/>
                </a:solidFill>
              </a:rPr>
              <a:t>건설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가속 아이템 : 건설/업그레이드 시간을 줄여 주는 아이템.</a:t>
            </a:r>
          </a:p>
          <a:p>
            <a:pPr indent="-171450" lvl="2" marL="10858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전쟁나팔 아이템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업그레이드에 필요한 </a:t>
            </a:r>
            <a:r>
              <a:rPr b="0" i="0" lang="en-US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조건 아이템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indent="0" lvl="2" marL="91440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철거 규칙</a:t>
            </a:r>
          </a:p>
          <a:p>
            <a:pPr indent="-171450" lvl="2" marL="10858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철거가 불가능한 건물 입니다.</a:t>
            </a:r>
          </a:p>
          <a:p>
            <a:pPr indent="0" lvl="2" marL="91440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진행 중 취소</a:t>
            </a:r>
          </a:p>
          <a:p>
            <a:pPr indent="-171450" lvl="2" marL="10858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업그레이드 진행 중, 세부정보 메뉴의 건설 취소 버튼을 통해 취소 할 수 있습니다.</a:t>
            </a:r>
          </a:p>
          <a:p>
            <a:pPr indent="-171450" lvl="2" marL="10858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업그레이드 취소를 진행 하면 소모한 비용의 절반이 복구 됩니다. (소수점 반올림)</a:t>
            </a:r>
          </a:p>
          <a:p>
            <a:pPr indent="0" lvl="2" marL="91440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Shape 232"/>
          <p:cNvSpPr txBox="1"/>
          <p:nvPr/>
        </p:nvSpPr>
        <p:spPr>
          <a:xfrm>
            <a:off x="690464" y="289248"/>
            <a:ext cx="24256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전쟁의전당 기능 정의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/>
        </p:nvSpPr>
        <p:spPr>
          <a:xfrm>
            <a:off x="1122901" y="1027946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Shape 2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6912" y="1033367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/>
          <p:nvPr/>
        </p:nvSpPr>
        <p:spPr>
          <a:xfrm>
            <a:off x="1188355" y="133877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</a:p>
        </p:txBody>
      </p:sp>
      <p:sp>
        <p:nvSpPr>
          <p:cNvPr id="241" name="Shape 241"/>
          <p:cNvSpPr/>
          <p:nvPr/>
        </p:nvSpPr>
        <p:spPr>
          <a:xfrm>
            <a:off x="1443145" y="1072554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마을회관</a:t>
            </a:r>
          </a:p>
        </p:txBody>
      </p:sp>
      <p:sp>
        <p:nvSpPr>
          <p:cNvPr id="242" name="Shape 242"/>
          <p:cNvSpPr/>
          <p:nvPr/>
        </p:nvSpPr>
        <p:spPr>
          <a:xfrm>
            <a:off x="1127176" y="3480067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1522067" y="3534005"/>
            <a:ext cx="78418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244" name="Shape 2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2291" y="3510316"/>
            <a:ext cx="264371" cy="25458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/>
          <p:nvPr/>
        </p:nvSpPr>
        <p:spPr>
          <a:xfrm>
            <a:off x="3104238" y="1026629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Shape 2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7578" y="1032050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/>
          <p:nvPr/>
        </p:nvSpPr>
        <p:spPr>
          <a:xfrm>
            <a:off x="3452475" y="1071237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마을회관</a:t>
            </a:r>
          </a:p>
        </p:txBody>
      </p:sp>
      <p:cxnSp>
        <p:nvCxnSpPr>
          <p:cNvPr id="248" name="Shape 248"/>
          <p:cNvCxnSpPr/>
          <p:nvPr/>
        </p:nvCxnSpPr>
        <p:spPr>
          <a:xfrm>
            <a:off x="1196516" y="132494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49" name="Shape 249"/>
          <p:cNvSpPr/>
          <p:nvPr/>
        </p:nvSpPr>
        <p:spPr>
          <a:xfrm>
            <a:off x="1192632" y="3790900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자원보충</a:t>
            </a:r>
          </a:p>
        </p:txBody>
      </p:sp>
      <p:cxnSp>
        <p:nvCxnSpPr>
          <p:cNvPr id="250" name="Shape 250"/>
          <p:cNvCxnSpPr/>
          <p:nvPr/>
        </p:nvCxnSpPr>
        <p:spPr>
          <a:xfrm>
            <a:off x="1200791" y="377706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51" name="Shape 251"/>
          <p:cNvCxnSpPr/>
          <p:nvPr/>
        </p:nvCxnSpPr>
        <p:spPr>
          <a:xfrm>
            <a:off x="1194570" y="3957455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52" name="Shape 252"/>
          <p:cNvSpPr/>
          <p:nvPr/>
        </p:nvSpPr>
        <p:spPr>
          <a:xfrm>
            <a:off x="3175243" y="133877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253" name="Shape 253"/>
          <p:cNvCxnSpPr/>
          <p:nvPr/>
        </p:nvCxnSpPr>
        <p:spPr>
          <a:xfrm>
            <a:off x="3183403" y="132494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54" name="Shape 254"/>
          <p:cNvCxnSpPr/>
          <p:nvPr/>
        </p:nvCxnSpPr>
        <p:spPr>
          <a:xfrm>
            <a:off x="3177182" y="150533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255" name="Shape 2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92659" y="1064221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/>
          <p:nvPr/>
        </p:nvSpPr>
        <p:spPr>
          <a:xfrm>
            <a:off x="3088341" y="3480067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3483232" y="3534005"/>
            <a:ext cx="78418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258" name="Shape 2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83457" y="3510316"/>
            <a:ext cx="264371" cy="25458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Shape 259"/>
          <p:cNvSpPr/>
          <p:nvPr/>
        </p:nvSpPr>
        <p:spPr>
          <a:xfrm>
            <a:off x="3153797" y="3790900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</a:t>
            </a:r>
          </a:p>
        </p:txBody>
      </p:sp>
      <p:cxnSp>
        <p:nvCxnSpPr>
          <p:cNvPr id="260" name="Shape 260"/>
          <p:cNvCxnSpPr/>
          <p:nvPr/>
        </p:nvCxnSpPr>
        <p:spPr>
          <a:xfrm>
            <a:off x="3161957" y="377706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61" name="Shape 261"/>
          <p:cNvCxnSpPr/>
          <p:nvPr/>
        </p:nvCxnSpPr>
        <p:spPr>
          <a:xfrm>
            <a:off x="3155734" y="3957455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62" name="Shape 262"/>
          <p:cNvSpPr/>
          <p:nvPr/>
        </p:nvSpPr>
        <p:spPr>
          <a:xfrm>
            <a:off x="5085773" y="1026629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Shape 2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9114" y="1032050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Shape 264"/>
          <p:cNvSpPr/>
          <p:nvPr/>
        </p:nvSpPr>
        <p:spPr>
          <a:xfrm>
            <a:off x="5434010" y="1071237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마을회관</a:t>
            </a:r>
          </a:p>
        </p:txBody>
      </p:sp>
      <p:sp>
        <p:nvSpPr>
          <p:cNvPr id="265" name="Shape 265"/>
          <p:cNvSpPr/>
          <p:nvPr/>
        </p:nvSpPr>
        <p:spPr>
          <a:xfrm>
            <a:off x="5156780" y="133877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무료건설 04:30</a:t>
            </a:r>
          </a:p>
        </p:txBody>
      </p:sp>
      <p:cxnSp>
        <p:nvCxnSpPr>
          <p:cNvPr id="266" name="Shape 266"/>
          <p:cNvCxnSpPr/>
          <p:nvPr/>
        </p:nvCxnSpPr>
        <p:spPr>
          <a:xfrm>
            <a:off x="5164939" y="132494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67" name="Shape 267"/>
          <p:cNvCxnSpPr/>
          <p:nvPr/>
        </p:nvCxnSpPr>
        <p:spPr>
          <a:xfrm>
            <a:off x="5158717" y="150533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268" name="Shape 2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91951" y="1057212"/>
            <a:ext cx="242955" cy="24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Shape 2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68658" y="1053107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Shape 270"/>
          <p:cNvSpPr/>
          <p:nvPr/>
        </p:nvSpPr>
        <p:spPr>
          <a:xfrm>
            <a:off x="7067310" y="1026629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Shape 2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0650" y="1032050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Shape 272"/>
          <p:cNvSpPr/>
          <p:nvPr/>
        </p:nvSpPr>
        <p:spPr>
          <a:xfrm>
            <a:off x="7415546" y="1071237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마을회관</a:t>
            </a:r>
          </a:p>
        </p:txBody>
      </p:sp>
      <p:sp>
        <p:nvSpPr>
          <p:cNvPr id="273" name="Shape 273"/>
          <p:cNvSpPr/>
          <p:nvPr/>
        </p:nvSpPr>
        <p:spPr>
          <a:xfrm>
            <a:off x="7138315" y="133877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</a:t>
            </a:r>
          </a:p>
        </p:txBody>
      </p:sp>
      <p:cxnSp>
        <p:nvCxnSpPr>
          <p:cNvPr id="274" name="Shape 274"/>
          <p:cNvCxnSpPr/>
          <p:nvPr/>
        </p:nvCxnSpPr>
        <p:spPr>
          <a:xfrm>
            <a:off x="7146475" y="132494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75" name="Shape 275"/>
          <p:cNvCxnSpPr/>
          <p:nvPr/>
        </p:nvCxnSpPr>
        <p:spPr>
          <a:xfrm>
            <a:off x="7140253" y="150533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76" name="Shape 276"/>
          <p:cNvSpPr/>
          <p:nvPr/>
        </p:nvSpPr>
        <p:spPr>
          <a:xfrm>
            <a:off x="215538" y="142595"/>
            <a:ext cx="31181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전쟁의전당 업그레이드 체크</a:t>
            </a:r>
          </a:p>
        </p:txBody>
      </p:sp>
      <p:pic>
        <p:nvPicPr>
          <p:cNvPr id="277" name="Shape 2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69460" y="1035779"/>
            <a:ext cx="281891" cy="235167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Shape 278"/>
          <p:cNvSpPr/>
          <p:nvPr/>
        </p:nvSpPr>
        <p:spPr>
          <a:xfrm>
            <a:off x="706368" y="1945252"/>
            <a:ext cx="10145133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전쟁의전당 업그레이드 시 건물 처리(4개의 타입이 존재 하게 되어집니다)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하기 위하여 다른 건물을 지어야 하는 하는 경우 표시(버튼에 텍스트 색상은 검은색으로 표기 합니다)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다른 건물을 건설을 진행 하고 있어서 건설망치가 없는 경우 표시(버튼에 텍스트 색상은 붉은 색으로 표기 합니다)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다른 건물을 건설을 진행 하고 있는 상태인데 무료로 건설이 가능한 상태의 경우 표시(버튼에 텍스트 색상은 파란색으로 표기 합니다)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건물 건설은 기본 5분 이하의 경우 무료로 할 수 있습니다(VIP 레벨에 따라 무료 시간이 변동 되어집니다)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 업그레이드 하기 위하여 다른 건물을 지어야 하는데 그 건물이 건설이 되어있는 경우 표시(버튼에 텍스트 색상은 검은색으로 표기 합니다)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706368" y="4290392"/>
            <a:ext cx="9884227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전쟁의전당 업그레이드 시 식량, 목재, 철광, 미스릴, 전쟁나팔 처리 (2개의 타입이 존재 하게 되어집니다)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하기 위한 비용이 부족 한 경우 표시(버튼에 텍스트 색상은 검은색으로 표기 합니다)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하기 위한 비용을 보유 하고 있는 경우 표시(버튼에 텍스트는 검은색으로 표기 합니다)</a:t>
            </a:r>
          </a:p>
        </p:txBody>
      </p:sp>
      <p:pic>
        <p:nvPicPr>
          <p:cNvPr id="280" name="Shape 2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35966" y="3478182"/>
            <a:ext cx="281891" cy="235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Shape 2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05490" y="3510148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Shape 282"/>
          <p:cNvSpPr/>
          <p:nvPr/>
        </p:nvSpPr>
        <p:spPr>
          <a:xfrm>
            <a:off x="765397" y="1025408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283" name="Shape 283"/>
          <p:cNvSpPr/>
          <p:nvPr/>
        </p:nvSpPr>
        <p:spPr>
          <a:xfrm>
            <a:off x="2804052" y="985108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284" name="Shape 284"/>
          <p:cNvSpPr/>
          <p:nvPr/>
        </p:nvSpPr>
        <p:spPr>
          <a:xfrm>
            <a:off x="4767051" y="983419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285" name="Shape 285"/>
          <p:cNvSpPr/>
          <p:nvPr/>
        </p:nvSpPr>
        <p:spPr>
          <a:xfrm>
            <a:off x="6769213" y="961394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sp>
        <p:nvSpPr>
          <p:cNvPr id="286" name="Shape 286"/>
          <p:cNvSpPr/>
          <p:nvPr/>
        </p:nvSpPr>
        <p:spPr>
          <a:xfrm>
            <a:off x="797841" y="3472773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287" name="Shape 287"/>
          <p:cNvSpPr/>
          <p:nvPr/>
        </p:nvSpPr>
        <p:spPr>
          <a:xfrm>
            <a:off x="2780511" y="3451135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288" name="Shape 288"/>
          <p:cNvSpPr/>
          <p:nvPr/>
        </p:nvSpPr>
        <p:spPr>
          <a:xfrm>
            <a:off x="1132054" y="5394930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Shape 289"/>
          <p:cNvSpPr/>
          <p:nvPr/>
        </p:nvSpPr>
        <p:spPr>
          <a:xfrm>
            <a:off x="1197509" y="5705764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불가 상태</a:t>
            </a:r>
          </a:p>
        </p:txBody>
      </p:sp>
      <p:cxnSp>
        <p:nvCxnSpPr>
          <p:cNvPr id="290" name="Shape 290"/>
          <p:cNvCxnSpPr/>
          <p:nvPr/>
        </p:nvCxnSpPr>
        <p:spPr>
          <a:xfrm>
            <a:off x="1205670" y="5691926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91" name="Shape 291"/>
          <p:cNvCxnSpPr/>
          <p:nvPr/>
        </p:nvCxnSpPr>
        <p:spPr>
          <a:xfrm>
            <a:off x="1199448" y="5872319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92" name="Shape 292"/>
          <p:cNvSpPr/>
          <p:nvPr/>
        </p:nvSpPr>
        <p:spPr>
          <a:xfrm>
            <a:off x="5430230" y="5411466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Shape 293"/>
          <p:cNvSpPr/>
          <p:nvPr/>
        </p:nvSpPr>
        <p:spPr>
          <a:xfrm>
            <a:off x="5495685" y="5722298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 상태</a:t>
            </a:r>
          </a:p>
        </p:txBody>
      </p:sp>
      <p:cxnSp>
        <p:nvCxnSpPr>
          <p:cNvPr id="294" name="Shape 294"/>
          <p:cNvCxnSpPr/>
          <p:nvPr/>
        </p:nvCxnSpPr>
        <p:spPr>
          <a:xfrm>
            <a:off x="5503846" y="5708460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95" name="Shape 295"/>
          <p:cNvCxnSpPr/>
          <p:nvPr/>
        </p:nvCxnSpPr>
        <p:spPr>
          <a:xfrm>
            <a:off x="5497623" y="588885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296" name="Shape 29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77854" y="5409582"/>
            <a:ext cx="281891" cy="235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Shape 2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10367" y="5425012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Shape 298"/>
          <p:cNvSpPr/>
          <p:nvPr/>
        </p:nvSpPr>
        <p:spPr>
          <a:xfrm>
            <a:off x="802720" y="5387637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299" name="Shape 299"/>
          <p:cNvSpPr/>
          <p:nvPr/>
        </p:nvSpPr>
        <p:spPr>
          <a:xfrm>
            <a:off x="5122401" y="5382533"/>
            <a:ext cx="272426" cy="238349"/>
          </a:xfrm>
          <a:prstGeom prst="ellipse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300" name="Shape 300"/>
          <p:cNvSpPr/>
          <p:nvPr/>
        </p:nvSpPr>
        <p:spPr>
          <a:xfrm>
            <a:off x="2998191" y="5526008"/>
            <a:ext cx="1678664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불가능 상태에서 표시</a:t>
            </a:r>
          </a:p>
        </p:txBody>
      </p:sp>
      <p:cxnSp>
        <p:nvCxnSpPr>
          <p:cNvPr id="301" name="Shape 301"/>
          <p:cNvCxnSpPr/>
          <p:nvPr/>
        </p:nvCxnSpPr>
        <p:spPr>
          <a:xfrm>
            <a:off x="2594548" y="5521612"/>
            <a:ext cx="411734" cy="121531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302" name="Shape 302"/>
          <p:cNvSpPr/>
          <p:nvPr/>
        </p:nvSpPr>
        <p:spPr>
          <a:xfrm>
            <a:off x="7263243" y="5569960"/>
            <a:ext cx="1217000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 상태 표시</a:t>
            </a:r>
          </a:p>
        </p:txBody>
      </p:sp>
      <p:cxnSp>
        <p:nvCxnSpPr>
          <p:cNvPr id="303" name="Shape 303"/>
          <p:cNvCxnSpPr/>
          <p:nvPr/>
        </p:nvCxnSpPr>
        <p:spPr>
          <a:xfrm>
            <a:off x="6859600" y="5565564"/>
            <a:ext cx="411734" cy="121531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/>
        </p:nvSpPr>
        <p:spPr>
          <a:xfrm>
            <a:off x="386245" y="1327873"/>
            <a:ext cx="2687215" cy="1990905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Shape 310"/>
          <p:cNvSpPr/>
          <p:nvPr/>
        </p:nvSpPr>
        <p:spPr>
          <a:xfrm>
            <a:off x="2107123" y="4001705"/>
            <a:ext cx="493846" cy="466531"/>
          </a:xfrm>
          <a:prstGeom prst="ellipse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Shape 311"/>
          <p:cNvSpPr/>
          <p:nvPr/>
        </p:nvSpPr>
        <p:spPr>
          <a:xfrm>
            <a:off x="215538" y="142595"/>
            <a:ext cx="28873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전쟁의전당 건물 아이콘_1</a:t>
            </a:r>
          </a:p>
        </p:txBody>
      </p:sp>
      <p:sp>
        <p:nvSpPr>
          <p:cNvPr id="312" name="Shape 312"/>
          <p:cNvSpPr/>
          <p:nvPr/>
        </p:nvSpPr>
        <p:spPr>
          <a:xfrm>
            <a:off x="386245" y="3609569"/>
            <a:ext cx="2687215" cy="1990905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Shape 313"/>
          <p:cNvSpPr/>
          <p:nvPr/>
        </p:nvSpPr>
        <p:spPr>
          <a:xfrm>
            <a:off x="1479350" y="3815353"/>
            <a:ext cx="493846" cy="466531"/>
          </a:xfrm>
          <a:prstGeom prst="ellipse">
            <a:avLst/>
          </a:prstGeom>
          <a:solidFill>
            <a:srgbClr val="3F3F3F"/>
          </a:solidFill>
          <a:ln cap="flat" cmpd="sng" w="2857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Shape 314"/>
          <p:cNvSpPr/>
          <p:nvPr/>
        </p:nvSpPr>
        <p:spPr>
          <a:xfrm>
            <a:off x="1490555" y="3890001"/>
            <a:ext cx="49244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무료</a:t>
            </a:r>
          </a:p>
        </p:txBody>
      </p:sp>
      <p:sp>
        <p:nvSpPr>
          <p:cNvPr id="315" name="Shape 315"/>
          <p:cNvSpPr/>
          <p:nvPr/>
        </p:nvSpPr>
        <p:spPr>
          <a:xfrm>
            <a:off x="3429687" y="1474545"/>
            <a:ext cx="6929263" cy="1754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마을에서 전쟁의전당을 클릭 시 나오는 정보 입니다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정보 : 세부 정보 화면으로 이동 합니다 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: 업그레이드 정보 화면으로 이동 합니다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연맹전쟁 : 연맹 전쟁 화면으로 이동 합니다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6" name="Shape 316"/>
          <p:cNvGrpSpPr/>
          <p:nvPr/>
        </p:nvGrpSpPr>
        <p:grpSpPr>
          <a:xfrm>
            <a:off x="2070971" y="859272"/>
            <a:ext cx="3835307" cy="674512"/>
            <a:chOff x="6975113" y="1300325"/>
            <a:chExt cx="3835307" cy="897776"/>
          </a:xfrm>
        </p:grpSpPr>
        <p:sp>
          <p:nvSpPr>
            <p:cNvPr id="317" name="Shape 317"/>
            <p:cNvSpPr/>
            <p:nvPr/>
          </p:nvSpPr>
          <p:spPr>
            <a:xfrm>
              <a:off x="8239613" y="1300325"/>
              <a:ext cx="2570807" cy="6465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해당 건물 이름 정보를 알려줍니다</a:t>
              </a:r>
            </a:p>
          </p:txBody>
        </p:sp>
        <p:cxnSp>
          <p:nvCxnSpPr>
            <p:cNvPr id="318" name="Shape 318"/>
            <p:cNvCxnSpPr>
              <a:stCxn id="317" idx="1"/>
            </p:cNvCxnSpPr>
            <p:nvPr/>
          </p:nvCxnSpPr>
          <p:spPr>
            <a:xfrm flipH="1">
              <a:off x="6975113" y="1623601"/>
              <a:ext cx="1264500" cy="5745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sp>
        <p:nvSpPr>
          <p:cNvPr id="319" name="Shape 319"/>
          <p:cNvSpPr/>
          <p:nvPr/>
        </p:nvSpPr>
        <p:spPr>
          <a:xfrm>
            <a:off x="3429687" y="3712919"/>
            <a:ext cx="834185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해당 건물 무료 업그레이드, 해당 건물을 철거 시 무료 철거가 가능한 경우 나오는 아이콘 입니다.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무료 아이콘 정보는 : VIP 레벨에 따라 무료 시간으로 건물을 건설 할 수 있는 상태가 되면 나오는 아이콘 입니다.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무료 아이콘을 클릭 시 해당 건설 하는 시간을 무시 하고 바로 건설이 진행 되어지게 되어집니다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무료 아이콘을 클릭 하여 건물 건설 완료 시 3초간 나오는 알림 팝업창이 나오도록 합니다.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Shape 320"/>
          <p:cNvSpPr/>
          <p:nvPr/>
        </p:nvSpPr>
        <p:spPr>
          <a:xfrm>
            <a:off x="3435432" y="4968283"/>
            <a:ext cx="2634755" cy="41987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 30 전쟁의전당 업그레이드 완료</a:t>
            </a:r>
          </a:p>
        </p:txBody>
      </p:sp>
      <p:cxnSp>
        <p:nvCxnSpPr>
          <p:cNvPr id="321" name="Shape 321"/>
          <p:cNvCxnSpPr/>
          <p:nvPr/>
        </p:nvCxnSpPr>
        <p:spPr>
          <a:xfrm flipH="1" rot="10800000">
            <a:off x="3429687" y="4958952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22" name="Shape 322"/>
          <p:cNvCxnSpPr/>
          <p:nvPr/>
        </p:nvCxnSpPr>
        <p:spPr>
          <a:xfrm flipH="1" rot="10800000">
            <a:off x="3457501" y="5382726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323" name="Shape 323"/>
          <p:cNvGrpSpPr/>
          <p:nvPr/>
        </p:nvGrpSpPr>
        <p:grpSpPr>
          <a:xfrm>
            <a:off x="877248" y="2555901"/>
            <a:ext cx="697500" cy="598373"/>
            <a:chOff x="540705" y="2377306"/>
            <a:chExt cx="697500" cy="598373"/>
          </a:xfrm>
        </p:grpSpPr>
        <p:sp>
          <p:nvSpPr>
            <p:cNvPr id="324" name="Shape 324"/>
            <p:cNvSpPr/>
            <p:nvPr/>
          </p:nvSpPr>
          <p:spPr>
            <a:xfrm>
              <a:off x="660187" y="2377306"/>
              <a:ext cx="371036" cy="385564"/>
            </a:xfrm>
            <a:prstGeom prst="ellipse">
              <a:avLst/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5" name="Shape 3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20658" y="2382586"/>
              <a:ext cx="455991" cy="4066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6" name="Shape 326"/>
            <p:cNvSpPr/>
            <p:nvPr/>
          </p:nvSpPr>
          <p:spPr>
            <a:xfrm>
              <a:off x="540705" y="2760280"/>
              <a:ext cx="697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세부정보</a:t>
              </a:r>
            </a:p>
          </p:txBody>
        </p:sp>
      </p:grpSp>
      <p:grpSp>
        <p:nvGrpSpPr>
          <p:cNvPr id="327" name="Shape 327"/>
          <p:cNvGrpSpPr/>
          <p:nvPr/>
        </p:nvGrpSpPr>
        <p:grpSpPr>
          <a:xfrm>
            <a:off x="1395275" y="2712407"/>
            <a:ext cx="753900" cy="579342"/>
            <a:chOff x="893153" y="2634481"/>
            <a:chExt cx="753900" cy="579342"/>
          </a:xfrm>
        </p:grpSpPr>
        <p:sp>
          <p:nvSpPr>
            <p:cNvPr id="328" name="Shape 328"/>
            <p:cNvSpPr/>
            <p:nvPr/>
          </p:nvSpPr>
          <p:spPr>
            <a:xfrm>
              <a:off x="1060237" y="2634481"/>
              <a:ext cx="371036" cy="385564"/>
            </a:xfrm>
            <a:prstGeom prst="ellipse">
              <a:avLst/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Shape 329"/>
            <p:cNvSpPr/>
            <p:nvPr/>
          </p:nvSpPr>
          <p:spPr>
            <a:xfrm rot="-5400000">
              <a:off x="1098744" y="2652575"/>
              <a:ext cx="299131" cy="321938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Shape 330"/>
            <p:cNvSpPr/>
            <p:nvPr/>
          </p:nvSpPr>
          <p:spPr>
            <a:xfrm>
              <a:off x="893153" y="2998424"/>
              <a:ext cx="7539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업그레이드</a:t>
              </a:r>
            </a:p>
          </p:txBody>
        </p:sp>
      </p:grpSp>
      <p:grpSp>
        <p:nvGrpSpPr>
          <p:cNvPr id="331" name="Shape 331"/>
          <p:cNvGrpSpPr/>
          <p:nvPr/>
        </p:nvGrpSpPr>
        <p:grpSpPr>
          <a:xfrm>
            <a:off x="1988151" y="2504540"/>
            <a:ext cx="697500" cy="605934"/>
            <a:chOff x="2369528" y="2379285"/>
            <a:chExt cx="697500" cy="605934"/>
          </a:xfrm>
        </p:grpSpPr>
        <p:sp>
          <p:nvSpPr>
            <p:cNvPr id="332" name="Shape 332"/>
            <p:cNvSpPr/>
            <p:nvPr/>
          </p:nvSpPr>
          <p:spPr>
            <a:xfrm>
              <a:off x="2462500" y="2379285"/>
              <a:ext cx="371036" cy="385564"/>
            </a:xfrm>
            <a:prstGeom prst="ellipse">
              <a:avLst/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3" name="Shape 3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468023" y="2395565"/>
              <a:ext cx="377989" cy="3421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4" name="Shape 334"/>
            <p:cNvSpPr/>
            <p:nvPr/>
          </p:nvSpPr>
          <p:spPr>
            <a:xfrm>
              <a:off x="2369528" y="2769819"/>
              <a:ext cx="697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연맹전쟁</a:t>
              </a:r>
            </a:p>
          </p:txBody>
        </p:sp>
      </p:grpSp>
      <p:grpSp>
        <p:nvGrpSpPr>
          <p:cNvPr id="335" name="Shape 335"/>
          <p:cNvGrpSpPr/>
          <p:nvPr/>
        </p:nvGrpSpPr>
        <p:grpSpPr>
          <a:xfrm>
            <a:off x="1240129" y="1487516"/>
            <a:ext cx="1011103" cy="246415"/>
            <a:chOff x="1240129" y="1568050"/>
            <a:chExt cx="1011103" cy="246415"/>
          </a:xfrm>
        </p:grpSpPr>
        <p:cxnSp>
          <p:nvCxnSpPr>
            <p:cNvPr id="336" name="Shape 336"/>
            <p:cNvCxnSpPr/>
            <p:nvPr/>
          </p:nvCxnSpPr>
          <p:spPr>
            <a:xfrm>
              <a:off x="1243330" y="1811773"/>
              <a:ext cx="1007901" cy="0"/>
            </a:xfrm>
            <a:prstGeom prst="straightConnector1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337" name="Shape 337"/>
            <p:cNvSpPr/>
            <p:nvPr/>
          </p:nvSpPr>
          <p:spPr>
            <a:xfrm>
              <a:off x="1337498" y="1568050"/>
              <a:ext cx="825866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전쟁의전당</a:t>
              </a:r>
            </a:p>
          </p:txBody>
        </p:sp>
        <p:cxnSp>
          <p:nvCxnSpPr>
            <p:cNvPr id="338" name="Shape 338"/>
            <p:cNvCxnSpPr/>
            <p:nvPr/>
          </p:nvCxnSpPr>
          <p:spPr>
            <a:xfrm>
              <a:off x="1240129" y="1578054"/>
              <a:ext cx="1007901" cy="0"/>
            </a:xfrm>
            <a:prstGeom prst="straightConnector1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339" name="Shape 339"/>
            <p:cNvCxnSpPr/>
            <p:nvPr/>
          </p:nvCxnSpPr>
          <p:spPr>
            <a:xfrm rot="-5400000">
              <a:off x="2133899" y="1706465"/>
              <a:ext cx="215999" cy="0"/>
            </a:xfrm>
            <a:prstGeom prst="straightConnector1">
              <a:avLst/>
            </a:prstGeom>
            <a:noFill/>
            <a:ln cap="flat" cmpd="sng" w="38100">
              <a:solidFill>
                <a:srgbClr val="FFF2CC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340" name="Shape 340"/>
            <p:cNvCxnSpPr/>
            <p:nvPr/>
          </p:nvCxnSpPr>
          <p:spPr>
            <a:xfrm rot="-5400000">
              <a:off x="1157295" y="1700243"/>
              <a:ext cx="215999" cy="0"/>
            </a:xfrm>
            <a:prstGeom prst="straightConnector1">
              <a:avLst/>
            </a:prstGeom>
            <a:noFill/>
            <a:ln cap="flat" cmpd="sng" w="38100">
              <a:solidFill>
                <a:srgbClr val="FFF2CC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  <p:pic>
        <p:nvPicPr>
          <p:cNvPr id="341" name="Shape 3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2894" y="1440004"/>
            <a:ext cx="1567607" cy="1567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Shape 3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92894" y="4076641"/>
            <a:ext cx="1567607" cy="1567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/>
        </p:nvSpPr>
        <p:spPr>
          <a:xfrm>
            <a:off x="215538" y="142595"/>
            <a:ext cx="28873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전쟁의전당 건물 아이콘_2</a:t>
            </a:r>
          </a:p>
        </p:txBody>
      </p:sp>
      <p:sp>
        <p:nvSpPr>
          <p:cNvPr id="349" name="Shape 349"/>
          <p:cNvSpPr/>
          <p:nvPr/>
        </p:nvSpPr>
        <p:spPr>
          <a:xfrm>
            <a:off x="3818764" y="2727881"/>
            <a:ext cx="2634755" cy="41987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 30 전쟁의전당 건설 완료</a:t>
            </a:r>
          </a:p>
        </p:txBody>
      </p:sp>
      <p:cxnSp>
        <p:nvCxnSpPr>
          <p:cNvPr id="350" name="Shape 350"/>
          <p:cNvCxnSpPr/>
          <p:nvPr/>
        </p:nvCxnSpPr>
        <p:spPr>
          <a:xfrm flipH="1" rot="10800000">
            <a:off x="3813019" y="2718550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51" name="Shape 351"/>
          <p:cNvCxnSpPr/>
          <p:nvPr/>
        </p:nvCxnSpPr>
        <p:spPr>
          <a:xfrm flipH="1" rot="10800000">
            <a:off x="3840833" y="3142324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52" name="Shape 352"/>
          <p:cNvSpPr/>
          <p:nvPr/>
        </p:nvSpPr>
        <p:spPr>
          <a:xfrm>
            <a:off x="322332" y="806466"/>
            <a:ext cx="3197798" cy="234143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3" name="Shape 353"/>
          <p:cNvCxnSpPr/>
          <p:nvPr/>
        </p:nvCxnSpPr>
        <p:spPr>
          <a:xfrm>
            <a:off x="1386205" y="1278373"/>
            <a:ext cx="1007901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54" name="Shape 354"/>
          <p:cNvSpPr/>
          <p:nvPr/>
        </p:nvSpPr>
        <p:spPr>
          <a:xfrm>
            <a:off x="1510234" y="1034650"/>
            <a:ext cx="825866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전쟁의전당</a:t>
            </a:r>
          </a:p>
        </p:txBody>
      </p:sp>
      <p:cxnSp>
        <p:nvCxnSpPr>
          <p:cNvPr id="355" name="Shape 355"/>
          <p:cNvCxnSpPr/>
          <p:nvPr/>
        </p:nvCxnSpPr>
        <p:spPr>
          <a:xfrm>
            <a:off x="1383004" y="1044654"/>
            <a:ext cx="1007901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56" name="Shape 356"/>
          <p:cNvCxnSpPr/>
          <p:nvPr/>
        </p:nvCxnSpPr>
        <p:spPr>
          <a:xfrm rot="-5400000">
            <a:off x="2276774" y="1173065"/>
            <a:ext cx="215999" cy="0"/>
          </a:xfrm>
          <a:prstGeom prst="straightConnector1">
            <a:avLst/>
          </a:prstGeom>
          <a:noFill/>
          <a:ln cap="flat" cmpd="sng" w="38100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57" name="Shape 357"/>
          <p:cNvCxnSpPr/>
          <p:nvPr/>
        </p:nvCxnSpPr>
        <p:spPr>
          <a:xfrm rot="-5400000">
            <a:off x="1300170" y="1166844"/>
            <a:ext cx="215999" cy="0"/>
          </a:xfrm>
          <a:prstGeom prst="straightConnector1">
            <a:avLst/>
          </a:prstGeom>
          <a:noFill/>
          <a:ln cap="flat" cmpd="sng" w="38100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58" name="Shape 358"/>
          <p:cNvSpPr/>
          <p:nvPr/>
        </p:nvSpPr>
        <p:spPr>
          <a:xfrm>
            <a:off x="7256540" y="2792765"/>
            <a:ext cx="130195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3초간 알림 팝업</a:t>
            </a:r>
          </a:p>
        </p:txBody>
      </p:sp>
      <p:sp>
        <p:nvSpPr>
          <p:cNvPr id="359" name="Shape 359"/>
          <p:cNvSpPr/>
          <p:nvPr/>
        </p:nvSpPr>
        <p:spPr>
          <a:xfrm>
            <a:off x="6606857" y="2830363"/>
            <a:ext cx="604158" cy="215616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Shape 360"/>
          <p:cNvSpPr/>
          <p:nvPr/>
        </p:nvSpPr>
        <p:spPr>
          <a:xfrm>
            <a:off x="310114" y="3682660"/>
            <a:ext cx="3128409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영주님! 일정량의 크라운을 사용하시면 현재 작업을 즉시 완성 하실 수 있습니다!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남은 시간 : 02:30:30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Shape 361"/>
          <p:cNvSpPr/>
          <p:nvPr/>
        </p:nvSpPr>
        <p:spPr>
          <a:xfrm>
            <a:off x="1215313" y="5095700"/>
            <a:ext cx="1311093" cy="4775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2" name="Shape 3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0316" y="5328907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Shape 363"/>
          <p:cNvSpPr/>
          <p:nvPr/>
        </p:nvSpPr>
        <p:spPr>
          <a:xfrm>
            <a:off x="1676864" y="5309837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364" name="Shape 364"/>
          <p:cNvSpPr/>
          <p:nvPr/>
        </p:nvSpPr>
        <p:spPr>
          <a:xfrm>
            <a:off x="1227725" y="5080466"/>
            <a:ext cx="129868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가속</a:t>
            </a:r>
          </a:p>
        </p:txBody>
      </p:sp>
      <p:sp>
        <p:nvSpPr>
          <p:cNvPr id="365" name="Shape 365"/>
          <p:cNvSpPr/>
          <p:nvPr/>
        </p:nvSpPr>
        <p:spPr>
          <a:xfrm>
            <a:off x="3778221" y="846803"/>
            <a:ext cx="834185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해당 건물 업그레이드 상태에서 나오는 아이콘 입니다.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가속 아이콘 : 즉시 아이콘 클릭 시 크라운을 소모 하여 바로 업그레이드 가능 합니다.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가속 아이콘 : 가속 아이콘을 클릭 시 가속 아이템 사용 팝업이 호출 되어지게 처리 하도록 합니다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가속 아이콘에 대한 자세한 내용은 </a:t>
            </a:r>
            <a:r>
              <a:rPr b="1" lang="en-US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 전쟁의전당 가속 아이템 </a:t>
            </a:r>
            <a:r>
              <a:rPr b="1"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에서 확인 가능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가속 아이콘의 경우 가속 아이템이 없는 경우 알림 팝업이 3초 동안 나오도록 처리.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건물 업그레이드 완료 시 알림 팝업이 호출 되어지며, 3초 동안 유지 되어집니다.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Shape 366"/>
          <p:cNvSpPr/>
          <p:nvPr/>
        </p:nvSpPr>
        <p:spPr>
          <a:xfrm>
            <a:off x="253850" y="5736775"/>
            <a:ext cx="2996333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건물 건설 진행 중 상태의 경우 팝업 &gt;</a:t>
            </a:r>
          </a:p>
        </p:txBody>
      </p:sp>
      <p:sp>
        <p:nvSpPr>
          <p:cNvPr id="367" name="Shape 367"/>
          <p:cNvSpPr/>
          <p:nvPr/>
        </p:nvSpPr>
        <p:spPr>
          <a:xfrm>
            <a:off x="322332" y="6163637"/>
            <a:ext cx="932439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건물 업그레이드 비용은 시간에 따라 모든 건물이 공통으로 사용 하게 되어집니다.</a:t>
            </a:r>
          </a:p>
        </p:txBody>
      </p:sp>
      <p:sp>
        <p:nvSpPr>
          <p:cNvPr id="368" name="Shape 368"/>
          <p:cNvSpPr/>
          <p:nvPr/>
        </p:nvSpPr>
        <p:spPr>
          <a:xfrm>
            <a:off x="6933107" y="3142324"/>
            <a:ext cx="2634755" cy="41987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보유 중인 가속 아이템이 없습니다</a:t>
            </a:r>
          </a:p>
        </p:txBody>
      </p:sp>
      <p:cxnSp>
        <p:nvCxnSpPr>
          <p:cNvPr id="369" name="Shape 369"/>
          <p:cNvCxnSpPr/>
          <p:nvPr/>
        </p:nvCxnSpPr>
        <p:spPr>
          <a:xfrm flipH="1" rot="10800000">
            <a:off x="6927363" y="3132993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70" name="Shape 370"/>
          <p:cNvCxnSpPr/>
          <p:nvPr/>
        </p:nvCxnSpPr>
        <p:spPr>
          <a:xfrm flipH="1" rot="10800000">
            <a:off x="6939863" y="3586049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71" name="Shape 371"/>
          <p:cNvSpPr/>
          <p:nvPr/>
        </p:nvSpPr>
        <p:spPr>
          <a:xfrm>
            <a:off x="10370884" y="3178633"/>
            <a:ext cx="130195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3초간 알림 팝업</a:t>
            </a:r>
          </a:p>
        </p:txBody>
      </p:sp>
      <p:sp>
        <p:nvSpPr>
          <p:cNvPr id="372" name="Shape 372"/>
          <p:cNvSpPr/>
          <p:nvPr/>
        </p:nvSpPr>
        <p:spPr>
          <a:xfrm>
            <a:off x="9721200" y="3244806"/>
            <a:ext cx="604158" cy="215616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Shape 373"/>
          <p:cNvSpPr/>
          <p:nvPr/>
        </p:nvSpPr>
        <p:spPr>
          <a:xfrm>
            <a:off x="2360250" y="2137016"/>
            <a:ext cx="369011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</a:p>
        </p:txBody>
      </p:sp>
      <p:grpSp>
        <p:nvGrpSpPr>
          <p:cNvPr id="374" name="Shape 374"/>
          <p:cNvGrpSpPr/>
          <p:nvPr/>
        </p:nvGrpSpPr>
        <p:grpSpPr>
          <a:xfrm>
            <a:off x="897251" y="2171518"/>
            <a:ext cx="714300" cy="557456"/>
            <a:chOff x="634943" y="1380582"/>
            <a:chExt cx="714300" cy="557456"/>
          </a:xfrm>
        </p:grpSpPr>
        <p:pic>
          <p:nvPicPr>
            <p:cNvPr id="375" name="Shape 37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05349" y="1380582"/>
              <a:ext cx="455991" cy="4066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6" name="Shape 376"/>
            <p:cNvSpPr/>
            <p:nvPr/>
          </p:nvSpPr>
          <p:spPr>
            <a:xfrm>
              <a:off x="634943" y="1722639"/>
              <a:ext cx="7143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세부정보</a:t>
              </a:r>
            </a:p>
          </p:txBody>
        </p:sp>
      </p:grpSp>
      <p:grpSp>
        <p:nvGrpSpPr>
          <p:cNvPr id="377" name="Shape 377"/>
          <p:cNvGrpSpPr/>
          <p:nvPr/>
        </p:nvGrpSpPr>
        <p:grpSpPr>
          <a:xfrm>
            <a:off x="2456876" y="2143466"/>
            <a:ext cx="793200" cy="571083"/>
            <a:chOff x="2579075" y="1960185"/>
            <a:chExt cx="793200" cy="571083"/>
          </a:xfrm>
        </p:grpSpPr>
        <p:sp>
          <p:nvSpPr>
            <p:cNvPr id="378" name="Shape 378"/>
            <p:cNvSpPr/>
            <p:nvPr/>
          </p:nvSpPr>
          <p:spPr>
            <a:xfrm>
              <a:off x="2672050" y="1960185"/>
              <a:ext cx="371036" cy="385564"/>
            </a:xfrm>
            <a:prstGeom prst="ellipse">
              <a:avLst/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9" name="Shape 37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677573" y="1976465"/>
              <a:ext cx="377989" cy="3421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0" name="Shape 380"/>
            <p:cNvSpPr/>
            <p:nvPr/>
          </p:nvSpPr>
          <p:spPr>
            <a:xfrm>
              <a:off x="2579075" y="2315868"/>
              <a:ext cx="7932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연맹전쟁</a:t>
              </a:r>
            </a:p>
          </p:txBody>
        </p:sp>
      </p:grpSp>
      <p:grpSp>
        <p:nvGrpSpPr>
          <p:cNvPr id="381" name="Shape 381"/>
          <p:cNvGrpSpPr/>
          <p:nvPr/>
        </p:nvGrpSpPr>
        <p:grpSpPr>
          <a:xfrm>
            <a:off x="2064825" y="2379693"/>
            <a:ext cx="512400" cy="590006"/>
            <a:chOff x="1255096" y="2204715"/>
            <a:chExt cx="512399" cy="590006"/>
          </a:xfrm>
        </p:grpSpPr>
        <p:sp>
          <p:nvSpPr>
            <p:cNvPr id="382" name="Shape 382"/>
            <p:cNvSpPr/>
            <p:nvPr/>
          </p:nvSpPr>
          <p:spPr>
            <a:xfrm>
              <a:off x="1269787" y="2215381"/>
              <a:ext cx="371036" cy="385564"/>
            </a:xfrm>
            <a:prstGeom prst="ellipse">
              <a:avLst/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Shape 383"/>
            <p:cNvSpPr/>
            <p:nvPr/>
          </p:nvSpPr>
          <p:spPr>
            <a:xfrm>
              <a:off x="1255096" y="2579321"/>
              <a:ext cx="512399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가속</a:t>
              </a:r>
            </a:p>
          </p:txBody>
        </p:sp>
        <p:pic>
          <p:nvPicPr>
            <p:cNvPr id="384" name="Shape 38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56848" y="2204715"/>
              <a:ext cx="431362" cy="4313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5" name="Shape 385"/>
          <p:cNvGrpSpPr/>
          <p:nvPr/>
        </p:nvGrpSpPr>
        <p:grpSpPr>
          <a:xfrm>
            <a:off x="1422150" y="2392817"/>
            <a:ext cx="714299" cy="607907"/>
            <a:chOff x="750270" y="1958206"/>
            <a:chExt cx="714300" cy="607907"/>
          </a:xfrm>
        </p:grpSpPr>
        <p:sp>
          <p:nvSpPr>
            <p:cNvPr id="386" name="Shape 386"/>
            <p:cNvSpPr/>
            <p:nvPr/>
          </p:nvSpPr>
          <p:spPr>
            <a:xfrm>
              <a:off x="869737" y="1958206"/>
              <a:ext cx="371036" cy="385564"/>
            </a:xfrm>
            <a:prstGeom prst="ellipse">
              <a:avLst/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7" name="Shape 38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38140" y="1970939"/>
              <a:ext cx="219300" cy="2096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8" name="Shape 388"/>
            <p:cNvSpPr/>
            <p:nvPr/>
          </p:nvSpPr>
          <p:spPr>
            <a:xfrm>
              <a:off x="817391" y="2114635"/>
              <a:ext cx="479617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5000</a:t>
              </a:r>
            </a:p>
          </p:txBody>
        </p:sp>
        <p:sp>
          <p:nvSpPr>
            <p:cNvPr id="389" name="Shape 389"/>
            <p:cNvSpPr/>
            <p:nvPr/>
          </p:nvSpPr>
          <p:spPr>
            <a:xfrm>
              <a:off x="750270" y="2350714"/>
              <a:ext cx="7143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즉시가속</a:t>
              </a:r>
            </a:p>
          </p:txBody>
        </p:sp>
      </p:grpSp>
      <p:cxnSp>
        <p:nvCxnSpPr>
          <p:cNvPr id="390" name="Shape 390"/>
          <p:cNvCxnSpPr>
            <a:endCxn id="360" idx="0"/>
          </p:cNvCxnSpPr>
          <p:nvPr/>
        </p:nvCxnSpPr>
        <p:spPr>
          <a:xfrm>
            <a:off x="1787919" y="3000760"/>
            <a:ext cx="86400" cy="6819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id="391" name="Shape 391"/>
          <p:cNvPicPr preferRelativeResize="0"/>
          <p:nvPr/>
        </p:nvPicPr>
        <p:blipFill rotWithShape="1">
          <a:blip r:embed="rId7">
            <a:alphaModFix/>
          </a:blip>
          <a:srcRect b="19051" l="15264" r="11960" t="13729"/>
          <a:stretch/>
        </p:blipFill>
        <p:spPr>
          <a:xfrm>
            <a:off x="1332411" y="1333191"/>
            <a:ext cx="1140822" cy="1053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/>
        </p:nvSpPr>
        <p:spPr>
          <a:xfrm>
            <a:off x="215538" y="142595"/>
            <a:ext cx="26564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전쟁의전당 가속 아이템</a:t>
            </a:r>
          </a:p>
        </p:txBody>
      </p:sp>
      <p:pic>
        <p:nvPicPr>
          <p:cNvPr id="398" name="Shape 3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3594" y="635479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Shape 399"/>
          <p:cNvSpPr/>
          <p:nvPr/>
        </p:nvSpPr>
        <p:spPr>
          <a:xfrm>
            <a:off x="3354492" y="635479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Shape 400"/>
          <p:cNvSpPr/>
          <p:nvPr/>
        </p:nvSpPr>
        <p:spPr>
          <a:xfrm>
            <a:off x="3373348" y="978037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401" name="Shape 401"/>
          <p:cNvSpPr/>
          <p:nvPr/>
        </p:nvSpPr>
        <p:spPr>
          <a:xfrm>
            <a:off x="3380669" y="4736639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402" name="Shape 402"/>
          <p:cNvSpPr/>
          <p:nvPr/>
        </p:nvSpPr>
        <p:spPr>
          <a:xfrm>
            <a:off x="3772437" y="663325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3" name="Shape 4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6776" y="700866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Shape 4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90196" y="712993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Shape 4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42707" y="710197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Shape 40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78169" y="700866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Shape 407"/>
          <p:cNvSpPr/>
          <p:nvPr/>
        </p:nvSpPr>
        <p:spPr>
          <a:xfrm>
            <a:off x="4011441" y="702583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408" name="Shape 408"/>
          <p:cNvSpPr/>
          <p:nvPr/>
        </p:nvSpPr>
        <p:spPr>
          <a:xfrm>
            <a:off x="4667691" y="696362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409" name="Shape 409"/>
          <p:cNvSpPr/>
          <p:nvPr/>
        </p:nvSpPr>
        <p:spPr>
          <a:xfrm>
            <a:off x="5370598" y="708800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410" name="Shape 410"/>
          <p:cNvSpPr/>
          <p:nvPr/>
        </p:nvSpPr>
        <p:spPr>
          <a:xfrm>
            <a:off x="6064185" y="693249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411" name="Shape 411"/>
          <p:cNvCxnSpPr/>
          <p:nvPr/>
        </p:nvCxnSpPr>
        <p:spPr>
          <a:xfrm>
            <a:off x="3562707" y="953320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412" name="Shape 412"/>
          <p:cNvGrpSpPr/>
          <p:nvPr/>
        </p:nvGrpSpPr>
        <p:grpSpPr>
          <a:xfrm>
            <a:off x="3449562" y="1538876"/>
            <a:ext cx="3020086" cy="2920326"/>
            <a:chOff x="1007929" y="1735975"/>
            <a:chExt cx="3020086" cy="2920326"/>
          </a:xfrm>
        </p:grpSpPr>
        <p:sp>
          <p:nvSpPr>
            <p:cNvPr id="413" name="Shape 413"/>
            <p:cNvSpPr/>
            <p:nvPr/>
          </p:nvSpPr>
          <p:spPr>
            <a:xfrm>
              <a:off x="1007929" y="1735975"/>
              <a:ext cx="3020086" cy="2920326"/>
            </a:xfrm>
            <a:prstGeom prst="roundRect">
              <a:avLst>
                <a:gd fmla="val 3101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Shape 414"/>
            <p:cNvSpPr/>
            <p:nvPr/>
          </p:nvSpPr>
          <p:spPr>
            <a:xfrm>
              <a:off x="1035954" y="1755522"/>
              <a:ext cx="2971372" cy="31196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Shape 415"/>
            <p:cNvSpPr/>
            <p:nvPr/>
          </p:nvSpPr>
          <p:spPr>
            <a:xfrm>
              <a:off x="1103888" y="3511282"/>
              <a:ext cx="2872438" cy="611363"/>
            </a:xfrm>
            <a:prstGeom prst="roundRect">
              <a:avLst>
                <a:gd fmla="val 16667" name="adj"/>
              </a:avLst>
            </a:prstGeom>
            <a:solidFill>
              <a:srgbClr val="C9C9C9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Shape 416"/>
            <p:cNvSpPr/>
            <p:nvPr/>
          </p:nvSpPr>
          <p:spPr>
            <a:xfrm>
              <a:off x="1854400" y="4196773"/>
              <a:ext cx="1311093" cy="326194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사용</a:t>
              </a:r>
            </a:p>
          </p:txBody>
        </p:sp>
        <p:pic>
          <p:nvPicPr>
            <p:cNvPr id="417" name="Shape 41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358095" y="2533821"/>
              <a:ext cx="649914" cy="638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" name="Shape 41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191546" y="2555807"/>
              <a:ext cx="635226" cy="6205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" name="Shape 41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048382" y="2547675"/>
              <a:ext cx="635226" cy="6205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0" name="Shape 420"/>
            <p:cNvSpPr/>
            <p:nvPr/>
          </p:nvSpPr>
          <p:spPr>
            <a:xfrm>
              <a:off x="1262899" y="3262735"/>
              <a:ext cx="827470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5분 건설 가속</a:t>
              </a:r>
            </a:p>
          </p:txBody>
        </p:sp>
        <p:sp>
          <p:nvSpPr>
            <p:cNvPr id="421" name="Shape 421"/>
            <p:cNvSpPr/>
            <p:nvPr/>
          </p:nvSpPr>
          <p:spPr>
            <a:xfrm>
              <a:off x="2068441" y="3265847"/>
              <a:ext cx="93006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1시간 건설 가속</a:t>
              </a:r>
            </a:p>
          </p:txBody>
        </p:sp>
        <p:sp>
          <p:nvSpPr>
            <p:cNvPr id="422" name="Shape 422"/>
            <p:cNvSpPr/>
            <p:nvPr/>
          </p:nvSpPr>
          <p:spPr>
            <a:xfrm>
              <a:off x="2952958" y="3266246"/>
              <a:ext cx="93006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8시간 건설 가속</a:t>
              </a:r>
            </a:p>
          </p:txBody>
        </p:sp>
        <p:sp>
          <p:nvSpPr>
            <p:cNvPr id="423" name="Shape 423"/>
            <p:cNvSpPr/>
            <p:nvPr/>
          </p:nvSpPr>
          <p:spPr>
            <a:xfrm rot="-8267148">
              <a:off x="3658497" y="2724465"/>
              <a:ext cx="259316" cy="283217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Shape 424"/>
            <p:cNvSpPr/>
            <p:nvPr/>
          </p:nvSpPr>
          <p:spPr>
            <a:xfrm flipH="1" rot="8304124">
              <a:off x="1122609" y="2730504"/>
              <a:ext cx="259317" cy="283217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Shape 425"/>
            <p:cNvSpPr/>
            <p:nvPr/>
          </p:nvSpPr>
          <p:spPr>
            <a:xfrm>
              <a:off x="1034573" y="3330203"/>
              <a:ext cx="396262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4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</a:p>
          </p:txBody>
        </p:sp>
        <p:sp>
          <p:nvSpPr>
            <p:cNvPr id="426" name="Shape 426"/>
            <p:cNvSpPr/>
            <p:nvPr/>
          </p:nvSpPr>
          <p:spPr>
            <a:xfrm>
              <a:off x="2943173" y="3427312"/>
              <a:ext cx="461986" cy="553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</a:p>
          </p:txBody>
        </p:sp>
        <p:cxnSp>
          <p:nvCxnSpPr>
            <p:cNvPr id="427" name="Shape 427"/>
            <p:cNvCxnSpPr/>
            <p:nvPr/>
          </p:nvCxnSpPr>
          <p:spPr>
            <a:xfrm>
              <a:off x="1441870" y="3733739"/>
              <a:ext cx="1547999" cy="0"/>
            </a:xfrm>
            <a:prstGeom prst="straightConnector1">
              <a:avLst/>
            </a:prstGeom>
            <a:noFill/>
            <a:ln cap="flat" cmpd="sng" w="76200">
              <a:solidFill>
                <a:srgbClr val="BF9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428" name="Shape 428"/>
            <p:cNvSpPr/>
            <p:nvPr/>
          </p:nvSpPr>
          <p:spPr>
            <a:xfrm>
              <a:off x="1197409" y="2166014"/>
              <a:ext cx="2653718" cy="21432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Shape 429"/>
            <p:cNvSpPr/>
            <p:nvPr/>
          </p:nvSpPr>
          <p:spPr>
            <a:xfrm>
              <a:off x="1188251" y="2166014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Shape 430"/>
            <p:cNvSpPr/>
            <p:nvPr/>
          </p:nvSpPr>
          <p:spPr>
            <a:xfrm>
              <a:off x="2150489" y="2132875"/>
              <a:ext cx="76174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00:09:06</a:t>
              </a:r>
            </a:p>
          </p:txBody>
        </p:sp>
        <p:sp>
          <p:nvSpPr>
            <p:cNvPr id="431" name="Shape 431"/>
            <p:cNvSpPr/>
            <p:nvPr/>
          </p:nvSpPr>
          <p:spPr>
            <a:xfrm>
              <a:off x="1485387" y="3877701"/>
              <a:ext cx="2114680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가속시간: 00:05:00 (무료시간:5분)</a:t>
              </a:r>
            </a:p>
          </p:txBody>
        </p:sp>
        <p:sp>
          <p:nvSpPr>
            <p:cNvPr id="432" name="Shape 432"/>
            <p:cNvSpPr/>
            <p:nvPr/>
          </p:nvSpPr>
          <p:spPr>
            <a:xfrm>
              <a:off x="1896544" y="1761002"/>
              <a:ext cx="120738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건물 건설 중</a:t>
              </a:r>
            </a:p>
          </p:txBody>
        </p:sp>
        <p:sp>
          <p:nvSpPr>
            <p:cNvPr id="433" name="Shape 433"/>
            <p:cNvSpPr/>
            <p:nvPr/>
          </p:nvSpPr>
          <p:spPr>
            <a:xfrm>
              <a:off x="3363035" y="3653012"/>
              <a:ext cx="525023" cy="194844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  <p:sp>
          <p:nvSpPr>
            <p:cNvPr id="434" name="Shape 434"/>
            <p:cNvSpPr/>
            <p:nvPr/>
          </p:nvSpPr>
          <p:spPr>
            <a:xfrm>
              <a:off x="1435848" y="3626575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5" name="Shape 435"/>
          <p:cNvSpPr/>
          <p:nvPr/>
        </p:nvSpPr>
        <p:spPr>
          <a:xfrm>
            <a:off x="3656492" y="6332492"/>
            <a:ext cx="2480166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건물 가속 상태의 경우 팝업 &gt;</a:t>
            </a:r>
          </a:p>
        </p:txBody>
      </p:sp>
      <p:sp>
        <p:nvSpPr>
          <p:cNvPr id="436" name="Shape 436"/>
          <p:cNvSpPr/>
          <p:nvPr/>
        </p:nvSpPr>
        <p:spPr>
          <a:xfrm>
            <a:off x="6818072" y="253885"/>
            <a:ext cx="3733122" cy="49700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가속 사항에 따른 제목</a:t>
            </a:r>
          </a:p>
        </p:txBody>
      </p:sp>
      <p:sp>
        <p:nvSpPr>
          <p:cNvPr id="437" name="Shape 437"/>
          <p:cNvSpPr/>
          <p:nvPr/>
        </p:nvSpPr>
        <p:spPr>
          <a:xfrm>
            <a:off x="6951934" y="816752"/>
            <a:ext cx="3982627" cy="49700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지금 현재 진행 상태(시간정보)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시간에 따라 게이지가 줄어든 방식</a:t>
            </a:r>
          </a:p>
        </p:txBody>
      </p:sp>
      <p:sp>
        <p:nvSpPr>
          <p:cNvPr id="438" name="Shape 438"/>
          <p:cNvSpPr/>
          <p:nvPr/>
        </p:nvSpPr>
        <p:spPr>
          <a:xfrm>
            <a:off x="6748014" y="1389765"/>
            <a:ext cx="4515590" cy="1414561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 리스트(현재 보유 하고 있는 아이템만 나오도록 처리)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부상병 치료 아이템(일반 가속 아이템, 부상병 치료 아이템)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건물 건설 아이템 (일반 가속 아이템)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※ 아이템 선택 시 아이템 선택 테두리 표시를 해주도록 함.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좌/우 화살표 버튼을 눌러 아이템 커서 이동이 가능 함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슬라이드 기능을 사용하여 좌/우 이동이 가능 함</a:t>
            </a:r>
          </a:p>
        </p:txBody>
      </p:sp>
      <p:cxnSp>
        <p:nvCxnSpPr>
          <p:cNvPr id="439" name="Shape 439"/>
          <p:cNvCxnSpPr>
            <a:stCxn id="428" idx="3"/>
            <a:endCxn id="437" idx="1"/>
          </p:cNvCxnSpPr>
          <p:nvPr/>
        </p:nvCxnSpPr>
        <p:spPr>
          <a:xfrm flipH="1" rot="10800000">
            <a:off x="6292762" y="1065379"/>
            <a:ext cx="659100" cy="10107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440" name="Shape 440"/>
          <p:cNvSpPr/>
          <p:nvPr/>
        </p:nvSpPr>
        <p:spPr>
          <a:xfrm>
            <a:off x="4610130" y="2342094"/>
            <a:ext cx="644540" cy="662166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Shape 441"/>
          <p:cNvSpPr/>
          <p:nvPr/>
        </p:nvSpPr>
        <p:spPr>
          <a:xfrm>
            <a:off x="6742597" y="2808858"/>
            <a:ext cx="4515590" cy="1414561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※ 숫자 공간 선택 시 시스템 키 패드 출력 하여 입력 가능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시스템 키 패드 상세한 내용은 10PAGE 참고 </a:t>
            </a:r>
          </a:p>
        </p:txBody>
      </p:sp>
      <p:cxnSp>
        <p:nvCxnSpPr>
          <p:cNvPr id="442" name="Shape 442"/>
          <p:cNvCxnSpPr>
            <a:stCxn id="415" idx="3"/>
            <a:endCxn id="441" idx="1"/>
          </p:cNvCxnSpPr>
          <p:nvPr/>
        </p:nvCxnSpPr>
        <p:spPr>
          <a:xfrm flipH="1" rot="10800000">
            <a:off x="6417961" y="3516065"/>
            <a:ext cx="324600" cy="1038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443" name="Shape 443"/>
          <p:cNvSpPr/>
          <p:nvPr/>
        </p:nvSpPr>
        <p:spPr>
          <a:xfrm>
            <a:off x="6818072" y="4272230"/>
            <a:ext cx="3982627" cy="49700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사용 버튼 클릭 시 바로 사용 하거나. 시간을 초과 하는 하여 아이템을 사용 시 팝업 호출.</a:t>
            </a:r>
          </a:p>
        </p:txBody>
      </p:sp>
      <p:cxnSp>
        <p:nvCxnSpPr>
          <p:cNvPr id="444" name="Shape 444"/>
          <p:cNvCxnSpPr>
            <a:stCxn id="416" idx="3"/>
            <a:endCxn id="443" idx="1"/>
          </p:cNvCxnSpPr>
          <p:nvPr/>
        </p:nvCxnSpPr>
        <p:spPr>
          <a:xfrm>
            <a:off x="5607128" y="4162771"/>
            <a:ext cx="1210800" cy="3579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445" name="Shape 445"/>
          <p:cNvCxnSpPr>
            <a:stCxn id="413" idx="0"/>
            <a:endCxn id="436" idx="1"/>
          </p:cNvCxnSpPr>
          <p:nvPr/>
        </p:nvCxnSpPr>
        <p:spPr>
          <a:xfrm flipH="1" rot="10800000">
            <a:off x="4959606" y="502376"/>
            <a:ext cx="1858500" cy="10365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446" name="Shape 446"/>
          <p:cNvCxnSpPr>
            <a:endCxn id="438" idx="1"/>
          </p:cNvCxnSpPr>
          <p:nvPr/>
        </p:nvCxnSpPr>
        <p:spPr>
          <a:xfrm flipH="1" rot="10800000">
            <a:off x="5836914" y="2097045"/>
            <a:ext cx="911100" cy="3882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447" name="Shape 447"/>
          <p:cNvSpPr/>
          <p:nvPr/>
        </p:nvSpPr>
        <p:spPr>
          <a:xfrm>
            <a:off x="6854593" y="4862907"/>
            <a:ext cx="2927605" cy="1813293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영주님께서 선택 하신 가속 시간은 남은 시간보다 훨씬 많은 시간을 가속 합니다. 사용 하시겠습니까 ?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8" name="Shape 448"/>
          <p:cNvCxnSpPr>
            <a:stCxn id="443" idx="3"/>
            <a:endCxn id="447" idx="3"/>
          </p:cNvCxnSpPr>
          <p:nvPr/>
        </p:nvCxnSpPr>
        <p:spPr>
          <a:xfrm flipH="1">
            <a:off x="9782200" y="4520734"/>
            <a:ext cx="1018500" cy="1248900"/>
          </a:xfrm>
          <a:prstGeom prst="bentConnector3">
            <a:avLst>
              <a:gd fmla="val -22445" name="adj1"/>
            </a:avLst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449" name="Shape 449"/>
          <p:cNvSpPr/>
          <p:nvPr/>
        </p:nvSpPr>
        <p:spPr>
          <a:xfrm>
            <a:off x="7624664" y="6177837"/>
            <a:ext cx="1380931" cy="307909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Shape 4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1794" y="587854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Shape 456"/>
          <p:cNvSpPr/>
          <p:nvPr/>
        </p:nvSpPr>
        <p:spPr>
          <a:xfrm>
            <a:off x="4192692" y="587854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Shape 457"/>
          <p:cNvSpPr/>
          <p:nvPr/>
        </p:nvSpPr>
        <p:spPr>
          <a:xfrm>
            <a:off x="4211548" y="930412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458" name="Shape 458"/>
          <p:cNvSpPr/>
          <p:nvPr/>
        </p:nvSpPr>
        <p:spPr>
          <a:xfrm>
            <a:off x="4218869" y="4689014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459" name="Shape 459"/>
          <p:cNvSpPr/>
          <p:nvPr/>
        </p:nvSpPr>
        <p:spPr>
          <a:xfrm>
            <a:off x="4610637" y="615700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0" name="Shape 4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4975" y="65324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Shape 4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28396" y="665368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Shape 4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80907" y="662572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Shape 4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16369" y="65324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Shape 464"/>
          <p:cNvSpPr/>
          <p:nvPr/>
        </p:nvSpPr>
        <p:spPr>
          <a:xfrm>
            <a:off x="4849641" y="654958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465" name="Shape 465"/>
          <p:cNvSpPr/>
          <p:nvPr/>
        </p:nvSpPr>
        <p:spPr>
          <a:xfrm>
            <a:off x="5505891" y="64873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466" name="Shape 466"/>
          <p:cNvSpPr/>
          <p:nvPr/>
        </p:nvSpPr>
        <p:spPr>
          <a:xfrm>
            <a:off x="6208798" y="661175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467" name="Shape 467"/>
          <p:cNvSpPr/>
          <p:nvPr/>
        </p:nvSpPr>
        <p:spPr>
          <a:xfrm>
            <a:off x="6902385" y="645624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468" name="Shape 468"/>
          <p:cNvCxnSpPr/>
          <p:nvPr/>
        </p:nvCxnSpPr>
        <p:spPr>
          <a:xfrm>
            <a:off x="4400907" y="905695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469" name="Shape 469"/>
          <p:cNvGrpSpPr/>
          <p:nvPr/>
        </p:nvGrpSpPr>
        <p:grpSpPr>
          <a:xfrm>
            <a:off x="4287762" y="1491251"/>
            <a:ext cx="3020086" cy="2920326"/>
            <a:chOff x="1007929" y="1735975"/>
            <a:chExt cx="3020086" cy="2920326"/>
          </a:xfrm>
        </p:grpSpPr>
        <p:sp>
          <p:nvSpPr>
            <p:cNvPr id="470" name="Shape 470"/>
            <p:cNvSpPr/>
            <p:nvPr/>
          </p:nvSpPr>
          <p:spPr>
            <a:xfrm>
              <a:off x="1007929" y="1735975"/>
              <a:ext cx="3020086" cy="2920326"/>
            </a:xfrm>
            <a:prstGeom prst="roundRect">
              <a:avLst>
                <a:gd fmla="val 3101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Shape 471"/>
            <p:cNvSpPr/>
            <p:nvPr/>
          </p:nvSpPr>
          <p:spPr>
            <a:xfrm>
              <a:off x="1035954" y="1755522"/>
              <a:ext cx="2971372" cy="31196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Shape 472"/>
            <p:cNvSpPr/>
            <p:nvPr/>
          </p:nvSpPr>
          <p:spPr>
            <a:xfrm>
              <a:off x="1103888" y="3511282"/>
              <a:ext cx="2872438" cy="611363"/>
            </a:xfrm>
            <a:prstGeom prst="roundRect">
              <a:avLst>
                <a:gd fmla="val 16667" name="adj"/>
              </a:avLst>
            </a:prstGeom>
            <a:solidFill>
              <a:srgbClr val="C9C9C9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Shape 473"/>
            <p:cNvSpPr/>
            <p:nvPr/>
          </p:nvSpPr>
          <p:spPr>
            <a:xfrm>
              <a:off x="1854400" y="4196773"/>
              <a:ext cx="1311093" cy="326194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사용</a:t>
              </a:r>
            </a:p>
          </p:txBody>
        </p:sp>
        <p:pic>
          <p:nvPicPr>
            <p:cNvPr id="474" name="Shape 47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358095" y="2533821"/>
              <a:ext cx="649914" cy="638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5" name="Shape 47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191546" y="2555807"/>
              <a:ext cx="635226" cy="6205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6" name="Shape 47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048382" y="2547675"/>
              <a:ext cx="635226" cy="6205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7" name="Shape 477"/>
            <p:cNvSpPr/>
            <p:nvPr/>
          </p:nvSpPr>
          <p:spPr>
            <a:xfrm>
              <a:off x="1262899" y="3262735"/>
              <a:ext cx="827470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5분 건설 가속</a:t>
              </a:r>
            </a:p>
          </p:txBody>
        </p:sp>
        <p:sp>
          <p:nvSpPr>
            <p:cNvPr id="478" name="Shape 478"/>
            <p:cNvSpPr/>
            <p:nvPr/>
          </p:nvSpPr>
          <p:spPr>
            <a:xfrm>
              <a:off x="2068441" y="3265847"/>
              <a:ext cx="93006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1시간 건설 가속</a:t>
              </a:r>
            </a:p>
          </p:txBody>
        </p:sp>
        <p:sp>
          <p:nvSpPr>
            <p:cNvPr id="479" name="Shape 479"/>
            <p:cNvSpPr/>
            <p:nvPr/>
          </p:nvSpPr>
          <p:spPr>
            <a:xfrm>
              <a:off x="2952958" y="3266246"/>
              <a:ext cx="93006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8시간 건설 가속</a:t>
              </a:r>
            </a:p>
          </p:txBody>
        </p:sp>
        <p:sp>
          <p:nvSpPr>
            <p:cNvPr id="480" name="Shape 480"/>
            <p:cNvSpPr/>
            <p:nvPr/>
          </p:nvSpPr>
          <p:spPr>
            <a:xfrm rot="-8267148">
              <a:off x="3658497" y="2724465"/>
              <a:ext cx="259316" cy="283217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Shape 481"/>
            <p:cNvSpPr/>
            <p:nvPr/>
          </p:nvSpPr>
          <p:spPr>
            <a:xfrm flipH="1" rot="8304124">
              <a:off x="1122609" y="2730504"/>
              <a:ext cx="259317" cy="283217"/>
            </a:xfrm>
            <a:prstGeom prst="rtTriangle">
              <a:avLst/>
            </a:pr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Shape 482"/>
            <p:cNvSpPr/>
            <p:nvPr/>
          </p:nvSpPr>
          <p:spPr>
            <a:xfrm>
              <a:off x="1034573" y="3330203"/>
              <a:ext cx="396262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4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</a:p>
          </p:txBody>
        </p:sp>
        <p:sp>
          <p:nvSpPr>
            <p:cNvPr id="483" name="Shape 483"/>
            <p:cNvSpPr/>
            <p:nvPr/>
          </p:nvSpPr>
          <p:spPr>
            <a:xfrm>
              <a:off x="2943173" y="3427312"/>
              <a:ext cx="461986" cy="553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</a:p>
          </p:txBody>
        </p:sp>
        <p:cxnSp>
          <p:nvCxnSpPr>
            <p:cNvPr id="484" name="Shape 484"/>
            <p:cNvCxnSpPr/>
            <p:nvPr/>
          </p:nvCxnSpPr>
          <p:spPr>
            <a:xfrm>
              <a:off x="1441870" y="3733739"/>
              <a:ext cx="1547999" cy="0"/>
            </a:xfrm>
            <a:prstGeom prst="straightConnector1">
              <a:avLst/>
            </a:prstGeom>
            <a:noFill/>
            <a:ln cap="flat" cmpd="sng" w="76200">
              <a:solidFill>
                <a:srgbClr val="BF9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485" name="Shape 485"/>
            <p:cNvSpPr/>
            <p:nvPr/>
          </p:nvSpPr>
          <p:spPr>
            <a:xfrm>
              <a:off x="1197409" y="2166014"/>
              <a:ext cx="2653718" cy="21432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Shape 486"/>
            <p:cNvSpPr/>
            <p:nvPr/>
          </p:nvSpPr>
          <p:spPr>
            <a:xfrm>
              <a:off x="1188251" y="2166014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Shape 487"/>
            <p:cNvSpPr/>
            <p:nvPr/>
          </p:nvSpPr>
          <p:spPr>
            <a:xfrm>
              <a:off x="2150489" y="2132875"/>
              <a:ext cx="76174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00:09:06</a:t>
              </a:r>
            </a:p>
          </p:txBody>
        </p:sp>
        <p:sp>
          <p:nvSpPr>
            <p:cNvPr id="488" name="Shape 488"/>
            <p:cNvSpPr/>
            <p:nvPr/>
          </p:nvSpPr>
          <p:spPr>
            <a:xfrm>
              <a:off x="1485387" y="3877701"/>
              <a:ext cx="2114680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가속시간: 00:05:00 (무료시간:5분)</a:t>
              </a:r>
            </a:p>
          </p:txBody>
        </p:sp>
        <p:sp>
          <p:nvSpPr>
            <p:cNvPr id="489" name="Shape 489"/>
            <p:cNvSpPr/>
            <p:nvPr/>
          </p:nvSpPr>
          <p:spPr>
            <a:xfrm>
              <a:off x="1896544" y="1761002"/>
              <a:ext cx="120738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건물 건설 중</a:t>
              </a:r>
            </a:p>
          </p:txBody>
        </p:sp>
        <p:sp>
          <p:nvSpPr>
            <p:cNvPr id="490" name="Shape 490"/>
            <p:cNvSpPr/>
            <p:nvPr/>
          </p:nvSpPr>
          <p:spPr>
            <a:xfrm>
              <a:off x="3363035" y="3653012"/>
              <a:ext cx="525023" cy="194844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D0CEC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  <p:sp>
          <p:nvSpPr>
            <p:cNvPr id="491" name="Shape 491"/>
            <p:cNvSpPr/>
            <p:nvPr/>
          </p:nvSpPr>
          <p:spPr>
            <a:xfrm>
              <a:off x="1435848" y="3626575"/>
              <a:ext cx="152349" cy="214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2" name="Shape 492"/>
          <p:cNvSpPr/>
          <p:nvPr/>
        </p:nvSpPr>
        <p:spPr>
          <a:xfrm>
            <a:off x="5448330" y="2294469"/>
            <a:ext cx="644540" cy="662166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215538" y="142595"/>
            <a:ext cx="28873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전쟁의전당 시스템 키패드</a:t>
            </a:r>
          </a:p>
        </p:txBody>
      </p:sp>
      <p:pic>
        <p:nvPicPr>
          <p:cNvPr id="494" name="Shape 49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230839" y="4138582"/>
            <a:ext cx="3143453" cy="21348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5" name="Shape 495"/>
          <p:cNvCxnSpPr/>
          <p:nvPr/>
        </p:nvCxnSpPr>
        <p:spPr>
          <a:xfrm>
            <a:off x="7035282" y="3489014"/>
            <a:ext cx="1063688" cy="388908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496" name="Shape 496"/>
          <p:cNvSpPr/>
          <p:nvPr/>
        </p:nvSpPr>
        <p:spPr>
          <a:xfrm>
            <a:off x="7721588" y="3973028"/>
            <a:ext cx="4016321" cy="2038271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숫자 영역 클릭 시 시스템 키패드 출력 되어지도록 처리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숫자 입력 시 해당 하는 숫자가  입력 되어지며, 완료 버튼을 클릭 시 해당 하는 숫자가 입력 되어집니다. 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숫자를 입력 하여 해당 하는 아이템 개수가 없는 경우 최대 max 개수를 입력 해주도록 합니다.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4222285" y="5756987"/>
            <a:ext cx="1009302" cy="49779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</a:t>
            </a:r>
          </a:p>
        </p:txBody>
      </p:sp>
      <p:sp>
        <p:nvSpPr>
          <p:cNvPr id="498" name="Shape 498"/>
          <p:cNvSpPr/>
          <p:nvPr/>
        </p:nvSpPr>
        <p:spPr>
          <a:xfrm>
            <a:off x="229632" y="2418593"/>
            <a:ext cx="3651202" cy="153138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Noto Sans Symbols"/>
              <a:buChar char="✓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화면에 키패드가 나올 수 있도록 처리가 가능 한지 체크 하여야 하며, 이 방식이 안될 경우 게임 숫자 키패드를 만들어서 사용 하는 방식을 추천 합니다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9" name="Shape 499"/>
          <p:cNvCxnSpPr>
            <a:stCxn id="498" idx="3"/>
          </p:cNvCxnSpPr>
          <p:nvPr/>
        </p:nvCxnSpPr>
        <p:spPr>
          <a:xfrm>
            <a:off x="3880834" y="3184286"/>
            <a:ext cx="587400" cy="1350299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Shape 5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0985" y="780170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Shape 506"/>
          <p:cNvSpPr/>
          <p:nvPr/>
        </p:nvSpPr>
        <p:spPr>
          <a:xfrm>
            <a:off x="4031882" y="780170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Shape 507"/>
          <p:cNvSpPr/>
          <p:nvPr/>
        </p:nvSpPr>
        <p:spPr>
          <a:xfrm>
            <a:off x="4050739" y="1122728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508" name="Shape 508"/>
          <p:cNvSpPr/>
          <p:nvPr/>
        </p:nvSpPr>
        <p:spPr>
          <a:xfrm>
            <a:off x="4058060" y="4881330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509" name="Shape 509"/>
          <p:cNvSpPr/>
          <p:nvPr/>
        </p:nvSpPr>
        <p:spPr>
          <a:xfrm>
            <a:off x="215538" y="142595"/>
            <a:ext cx="31341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전쟁의전당 업그레이드_정보</a:t>
            </a:r>
          </a:p>
        </p:txBody>
      </p:sp>
      <p:sp>
        <p:nvSpPr>
          <p:cNvPr id="510" name="Shape 510"/>
          <p:cNvSpPr/>
          <p:nvPr/>
        </p:nvSpPr>
        <p:spPr>
          <a:xfrm>
            <a:off x="4133551" y="6009339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Shape 511"/>
          <p:cNvSpPr/>
          <p:nvPr/>
        </p:nvSpPr>
        <p:spPr>
          <a:xfrm rot="10800000">
            <a:off x="4216921" y="6101715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Shape 512"/>
          <p:cNvSpPr/>
          <p:nvPr/>
        </p:nvSpPr>
        <p:spPr>
          <a:xfrm>
            <a:off x="4161635" y="3163080"/>
            <a:ext cx="2994952" cy="1679510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Shape 513"/>
          <p:cNvSpPr/>
          <p:nvPr/>
        </p:nvSpPr>
        <p:spPr>
          <a:xfrm>
            <a:off x="5232191" y="2866689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필수 조건</a:t>
            </a:r>
          </a:p>
        </p:txBody>
      </p:sp>
      <p:sp>
        <p:nvSpPr>
          <p:cNvPr id="514" name="Shape 514"/>
          <p:cNvSpPr/>
          <p:nvPr/>
        </p:nvSpPr>
        <p:spPr>
          <a:xfrm>
            <a:off x="4212326" y="3183319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5" name="Shape 5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6337" y="3188741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Shape 516"/>
          <p:cNvSpPr/>
          <p:nvPr/>
        </p:nvSpPr>
        <p:spPr>
          <a:xfrm>
            <a:off x="4277780" y="3494153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</a:p>
        </p:txBody>
      </p:sp>
      <p:sp>
        <p:nvSpPr>
          <p:cNvPr id="517" name="Shape 517"/>
          <p:cNvSpPr/>
          <p:nvPr/>
        </p:nvSpPr>
        <p:spPr>
          <a:xfrm>
            <a:off x="4532571" y="3227927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마을회관</a:t>
            </a:r>
          </a:p>
        </p:txBody>
      </p:sp>
      <p:sp>
        <p:nvSpPr>
          <p:cNvPr id="518" name="Shape 518"/>
          <p:cNvSpPr/>
          <p:nvPr/>
        </p:nvSpPr>
        <p:spPr>
          <a:xfrm>
            <a:off x="5689676" y="3186428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Shape 519"/>
          <p:cNvSpPr/>
          <p:nvPr/>
        </p:nvSpPr>
        <p:spPr>
          <a:xfrm>
            <a:off x="6084567" y="3240367"/>
            <a:ext cx="78418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520" name="Shape 5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84792" y="3216677"/>
            <a:ext cx="264371" cy="25458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Shape 521"/>
          <p:cNvSpPr/>
          <p:nvPr/>
        </p:nvSpPr>
        <p:spPr>
          <a:xfrm>
            <a:off x="4203664" y="3729398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2" name="Shape 5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7005" y="3734819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Shape 523"/>
          <p:cNvSpPr/>
          <p:nvPr/>
        </p:nvSpPr>
        <p:spPr>
          <a:xfrm>
            <a:off x="4551901" y="3774005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마을회관</a:t>
            </a:r>
          </a:p>
        </p:txBody>
      </p:sp>
      <p:cxnSp>
        <p:nvCxnSpPr>
          <p:cNvPr id="524" name="Shape 524"/>
          <p:cNvCxnSpPr/>
          <p:nvPr/>
        </p:nvCxnSpPr>
        <p:spPr>
          <a:xfrm>
            <a:off x="4285941" y="348031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25" name="Shape 525"/>
          <p:cNvCxnSpPr/>
          <p:nvPr/>
        </p:nvCxnSpPr>
        <p:spPr>
          <a:xfrm>
            <a:off x="4279719" y="3660707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26" name="Shape 526"/>
          <p:cNvSpPr/>
          <p:nvPr/>
        </p:nvSpPr>
        <p:spPr>
          <a:xfrm>
            <a:off x="5755132" y="3497262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</a:t>
            </a:r>
          </a:p>
        </p:txBody>
      </p:sp>
      <p:cxnSp>
        <p:nvCxnSpPr>
          <p:cNvPr id="527" name="Shape 527"/>
          <p:cNvCxnSpPr/>
          <p:nvPr/>
        </p:nvCxnSpPr>
        <p:spPr>
          <a:xfrm>
            <a:off x="5763292" y="348342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28" name="Shape 528"/>
          <p:cNvCxnSpPr/>
          <p:nvPr/>
        </p:nvCxnSpPr>
        <p:spPr>
          <a:xfrm>
            <a:off x="5757069" y="3663817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29" name="Shape 529"/>
          <p:cNvSpPr/>
          <p:nvPr/>
        </p:nvSpPr>
        <p:spPr>
          <a:xfrm>
            <a:off x="4274671" y="4041548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530" name="Shape 530"/>
          <p:cNvCxnSpPr/>
          <p:nvPr/>
        </p:nvCxnSpPr>
        <p:spPr>
          <a:xfrm>
            <a:off x="4282830" y="4027710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31" name="Shape 531"/>
          <p:cNvCxnSpPr/>
          <p:nvPr/>
        </p:nvCxnSpPr>
        <p:spPr>
          <a:xfrm>
            <a:off x="4276608" y="420810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532" name="Shape 5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5285" y="3203207"/>
            <a:ext cx="281891" cy="235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Shape 5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82085" y="3219594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Shape 534"/>
          <p:cNvSpPr/>
          <p:nvPr/>
        </p:nvSpPr>
        <p:spPr>
          <a:xfrm>
            <a:off x="4449828" y="808016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5" name="Shape 5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14167" y="845557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Shape 5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67587" y="857683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Shape 53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20098" y="854887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Shape 5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55560" y="845557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Shape 539"/>
          <p:cNvSpPr/>
          <p:nvPr/>
        </p:nvSpPr>
        <p:spPr>
          <a:xfrm>
            <a:off x="4688832" y="847275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540" name="Shape 540"/>
          <p:cNvSpPr/>
          <p:nvPr/>
        </p:nvSpPr>
        <p:spPr>
          <a:xfrm>
            <a:off x="5345082" y="841053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541" name="Shape 541"/>
          <p:cNvSpPr/>
          <p:nvPr/>
        </p:nvSpPr>
        <p:spPr>
          <a:xfrm>
            <a:off x="6047989" y="853491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542" name="Shape 542"/>
          <p:cNvSpPr/>
          <p:nvPr/>
        </p:nvSpPr>
        <p:spPr>
          <a:xfrm>
            <a:off x="6741575" y="837940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543" name="Shape 543"/>
          <p:cNvCxnSpPr/>
          <p:nvPr/>
        </p:nvCxnSpPr>
        <p:spPr>
          <a:xfrm>
            <a:off x="4240098" y="1098012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44" name="Shape 544"/>
          <p:cNvSpPr/>
          <p:nvPr/>
        </p:nvSpPr>
        <p:spPr>
          <a:xfrm>
            <a:off x="4845703" y="6002692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Shape 545"/>
          <p:cNvSpPr/>
          <p:nvPr/>
        </p:nvSpPr>
        <p:spPr>
          <a:xfrm>
            <a:off x="6063173" y="5993362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Shape 546"/>
          <p:cNvSpPr/>
          <p:nvPr/>
        </p:nvSpPr>
        <p:spPr>
          <a:xfrm>
            <a:off x="4856300" y="5968871"/>
            <a:ext cx="1127231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sp>
        <p:nvSpPr>
          <p:cNvPr id="547" name="Shape 547"/>
          <p:cNvSpPr/>
          <p:nvPr/>
        </p:nvSpPr>
        <p:spPr>
          <a:xfrm>
            <a:off x="6147039" y="6055957"/>
            <a:ext cx="954106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</a:t>
            </a:r>
          </a:p>
        </p:txBody>
      </p:sp>
      <p:sp>
        <p:nvSpPr>
          <p:cNvPr id="548" name="Shape 548"/>
          <p:cNvSpPr/>
          <p:nvPr/>
        </p:nvSpPr>
        <p:spPr>
          <a:xfrm>
            <a:off x="5031548" y="6204264"/>
            <a:ext cx="894126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10000</a:t>
            </a:r>
          </a:p>
        </p:txBody>
      </p:sp>
      <p:pic>
        <p:nvPicPr>
          <p:cNvPr id="549" name="Shape 54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848717" y="6138305"/>
            <a:ext cx="265352" cy="253643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Shape 550"/>
          <p:cNvSpPr/>
          <p:nvPr/>
        </p:nvSpPr>
        <p:spPr>
          <a:xfrm>
            <a:off x="6392146" y="5729335"/>
            <a:ext cx="80342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05:27:32</a:t>
            </a:r>
          </a:p>
        </p:txBody>
      </p:sp>
      <p:pic>
        <p:nvPicPr>
          <p:cNvPr id="551" name="Shape 55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1195832">
            <a:off x="6312829" y="5755644"/>
            <a:ext cx="128283" cy="19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Shape 552"/>
          <p:cNvSpPr/>
          <p:nvPr/>
        </p:nvSpPr>
        <p:spPr>
          <a:xfrm>
            <a:off x="5952119" y="1598907"/>
            <a:ext cx="1166503" cy="1221094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Shape 553"/>
          <p:cNvSpPr/>
          <p:nvPr/>
        </p:nvSpPr>
        <p:spPr>
          <a:xfrm>
            <a:off x="6027580" y="1605025"/>
            <a:ext cx="1024638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다음 레벨   </a:t>
            </a: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18</a:t>
            </a:r>
          </a:p>
        </p:txBody>
      </p:sp>
      <p:sp>
        <p:nvSpPr>
          <p:cNvPr id="554" name="Shape 554"/>
          <p:cNvSpPr/>
          <p:nvPr/>
        </p:nvSpPr>
        <p:spPr>
          <a:xfrm>
            <a:off x="5992005" y="1771538"/>
            <a:ext cx="1070634" cy="1077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8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집결부대 수량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7500 </a:t>
            </a:r>
            <a:r>
              <a:rPr b="1" lang="en-US" sz="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+ 1500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8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8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8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8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5" name="Shape 555"/>
          <p:cNvGrpSpPr/>
          <p:nvPr/>
        </p:nvGrpSpPr>
        <p:grpSpPr>
          <a:xfrm>
            <a:off x="7147370" y="1251951"/>
            <a:ext cx="4459910" cy="1079320"/>
            <a:chOff x="7147370" y="1251951"/>
            <a:chExt cx="4459910" cy="1079320"/>
          </a:xfrm>
        </p:grpSpPr>
        <p:sp>
          <p:nvSpPr>
            <p:cNvPr id="556" name="Shape 556"/>
            <p:cNvSpPr/>
            <p:nvPr/>
          </p:nvSpPr>
          <p:spPr>
            <a:xfrm>
              <a:off x="7756070" y="1251951"/>
              <a:ext cx="3851210" cy="107932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-228600" lvl="0" marL="228600" marR="0" rtl="0" algn="l">
                <a:spcBef>
                  <a:spcPts val="0"/>
                </a:spcBef>
                <a:buClr>
                  <a:schemeClr val="lt1"/>
                </a:buClr>
                <a:buSzPct val="100000"/>
                <a:buFont typeface="Arial"/>
                <a:buAutoNum type="arabicPeriod"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건물 레벨 정보</a:t>
              </a:r>
            </a:p>
            <a:p>
              <a:pPr indent="-228600" lvl="0" marL="228600" marR="0" rtl="0" algn="l">
                <a:spcBef>
                  <a:spcPts val="0"/>
                </a:spcBef>
                <a:buClr>
                  <a:schemeClr val="lt1"/>
                </a:buClr>
                <a:buSzPct val="100000"/>
                <a:buFont typeface="Arial"/>
                <a:buAutoNum type="arabicPeriod"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집결 부대 수량 + 추가 부대 수량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※ 추가 상승 값은 예외 내용으로 따로 정리 합니다.</a:t>
              </a:r>
            </a:p>
          </p:txBody>
        </p:sp>
        <p:cxnSp>
          <p:nvCxnSpPr>
            <p:cNvPr id="557" name="Shape 557"/>
            <p:cNvCxnSpPr>
              <a:stCxn id="556" idx="1"/>
            </p:cNvCxnSpPr>
            <p:nvPr/>
          </p:nvCxnSpPr>
          <p:spPr>
            <a:xfrm flipH="1">
              <a:off x="7147370" y="1791611"/>
              <a:ext cx="608700" cy="2025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sp>
        <p:nvSpPr>
          <p:cNvPr id="558" name="Shape 558"/>
          <p:cNvSpPr/>
          <p:nvPr/>
        </p:nvSpPr>
        <p:spPr>
          <a:xfrm>
            <a:off x="7639474" y="2898850"/>
            <a:ext cx="3851210" cy="646553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자원 정보, 건설 정보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불가 표시, 완료 표시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완료, 이동, 진행 중, 무료 건설 표시</a:t>
            </a:r>
          </a:p>
        </p:txBody>
      </p:sp>
      <p:cxnSp>
        <p:nvCxnSpPr>
          <p:cNvPr id="559" name="Shape 559"/>
          <p:cNvCxnSpPr>
            <a:stCxn id="558" idx="1"/>
          </p:cNvCxnSpPr>
          <p:nvPr/>
        </p:nvCxnSpPr>
        <p:spPr>
          <a:xfrm flipH="1">
            <a:off x="7030774" y="3222127"/>
            <a:ext cx="608700" cy="323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560" name="Shape 560"/>
          <p:cNvCxnSpPr/>
          <p:nvPr/>
        </p:nvCxnSpPr>
        <p:spPr>
          <a:xfrm>
            <a:off x="4551901" y="3125025"/>
            <a:ext cx="224147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61" name="Shape 561"/>
          <p:cNvSpPr/>
          <p:nvPr/>
        </p:nvSpPr>
        <p:spPr>
          <a:xfrm>
            <a:off x="5691716" y="3742523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2" name="Shape 5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95057" y="3747944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Shape 563"/>
          <p:cNvSpPr/>
          <p:nvPr/>
        </p:nvSpPr>
        <p:spPr>
          <a:xfrm>
            <a:off x="6039953" y="3787130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마을회관</a:t>
            </a:r>
          </a:p>
        </p:txBody>
      </p:sp>
      <p:cxnSp>
        <p:nvCxnSpPr>
          <p:cNvPr id="564" name="Shape 564"/>
          <p:cNvCxnSpPr/>
          <p:nvPr/>
        </p:nvCxnSpPr>
        <p:spPr>
          <a:xfrm>
            <a:off x="5767769" y="367383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65" name="Shape 565"/>
          <p:cNvSpPr/>
          <p:nvPr/>
        </p:nvSpPr>
        <p:spPr>
          <a:xfrm>
            <a:off x="5762721" y="4054673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566" name="Shape 566"/>
          <p:cNvCxnSpPr/>
          <p:nvPr/>
        </p:nvCxnSpPr>
        <p:spPr>
          <a:xfrm>
            <a:off x="5770882" y="4040835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67" name="Shape 567"/>
          <p:cNvCxnSpPr/>
          <p:nvPr/>
        </p:nvCxnSpPr>
        <p:spPr>
          <a:xfrm>
            <a:off x="5764660" y="4221228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68" name="Shape 568"/>
          <p:cNvSpPr/>
          <p:nvPr/>
        </p:nvSpPr>
        <p:spPr>
          <a:xfrm>
            <a:off x="4206773" y="4283014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9" name="Shape 5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10114" y="4288435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Shape 570"/>
          <p:cNvSpPr/>
          <p:nvPr/>
        </p:nvSpPr>
        <p:spPr>
          <a:xfrm>
            <a:off x="4555010" y="4327621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마을회관</a:t>
            </a:r>
          </a:p>
        </p:txBody>
      </p:sp>
      <p:cxnSp>
        <p:nvCxnSpPr>
          <p:cNvPr id="571" name="Shape 571"/>
          <p:cNvCxnSpPr/>
          <p:nvPr/>
        </p:nvCxnSpPr>
        <p:spPr>
          <a:xfrm>
            <a:off x="4282826" y="421432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72" name="Shape 572"/>
          <p:cNvSpPr/>
          <p:nvPr/>
        </p:nvSpPr>
        <p:spPr>
          <a:xfrm>
            <a:off x="4277778" y="4595164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573" name="Shape 573"/>
          <p:cNvCxnSpPr/>
          <p:nvPr/>
        </p:nvCxnSpPr>
        <p:spPr>
          <a:xfrm>
            <a:off x="4285939" y="4581326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74" name="Shape 574"/>
          <p:cNvCxnSpPr/>
          <p:nvPr/>
        </p:nvCxnSpPr>
        <p:spPr>
          <a:xfrm>
            <a:off x="4279717" y="4761719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75" name="Shape 575"/>
          <p:cNvSpPr/>
          <p:nvPr/>
        </p:nvSpPr>
        <p:spPr>
          <a:xfrm>
            <a:off x="7501484" y="4011573"/>
            <a:ext cx="3851210" cy="646553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스크롤 할 수 있도록 설계 필요.(최대 6개가 넘어 갈 수 있기 때문에 약간에 공간을 두어 스크롤이 될 수 있다는 느낌으로 디자인 필요)</a:t>
            </a:r>
          </a:p>
        </p:txBody>
      </p:sp>
      <p:cxnSp>
        <p:nvCxnSpPr>
          <p:cNvPr id="576" name="Shape 576"/>
          <p:cNvCxnSpPr>
            <a:stCxn id="575" idx="1"/>
          </p:cNvCxnSpPr>
          <p:nvPr/>
        </p:nvCxnSpPr>
        <p:spPr>
          <a:xfrm flipH="1">
            <a:off x="6892784" y="4334850"/>
            <a:ext cx="608700" cy="323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577" name="Shape 577"/>
          <p:cNvSpPr/>
          <p:nvPr/>
        </p:nvSpPr>
        <p:spPr>
          <a:xfrm>
            <a:off x="1823785" y="1610557"/>
            <a:ext cx="1581981" cy="44160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건물 이미지</a:t>
            </a:r>
          </a:p>
        </p:txBody>
      </p:sp>
      <p:cxnSp>
        <p:nvCxnSpPr>
          <p:cNvPr id="578" name="Shape 578"/>
          <p:cNvCxnSpPr>
            <a:stCxn id="577" idx="3"/>
          </p:cNvCxnSpPr>
          <p:nvPr/>
        </p:nvCxnSpPr>
        <p:spPr>
          <a:xfrm>
            <a:off x="3405766" y="1831359"/>
            <a:ext cx="1138200" cy="323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grpSp>
        <p:nvGrpSpPr>
          <p:cNvPr id="579" name="Shape 579"/>
          <p:cNvGrpSpPr/>
          <p:nvPr/>
        </p:nvGrpSpPr>
        <p:grpSpPr>
          <a:xfrm>
            <a:off x="7230440" y="280268"/>
            <a:ext cx="4459910" cy="646676"/>
            <a:chOff x="7147370" y="1347566"/>
            <a:chExt cx="4459910" cy="646676"/>
          </a:xfrm>
        </p:grpSpPr>
        <p:sp>
          <p:nvSpPr>
            <p:cNvPr id="580" name="Shape 580"/>
            <p:cNvSpPr/>
            <p:nvPr/>
          </p:nvSpPr>
          <p:spPr>
            <a:xfrm>
              <a:off x="7756070" y="1347566"/>
              <a:ext cx="3851210" cy="6465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-228600" lvl="0" marL="228600" marR="0" rtl="0" algn="l">
                <a:spcBef>
                  <a:spcPts val="0"/>
                </a:spcBef>
                <a:buClr>
                  <a:schemeClr val="lt1"/>
                </a:buClr>
                <a:buSzPct val="100000"/>
                <a:buFont typeface="Arial"/>
                <a:buAutoNum type="arabicPeriod"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해당 재화 클릭 시 해당 하는 자원 구매, 사용 화면으로 이동 하도록 함</a:t>
              </a:r>
            </a:p>
          </p:txBody>
        </p:sp>
        <p:cxnSp>
          <p:nvCxnSpPr>
            <p:cNvPr id="581" name="Shape 581"/>
            <p:cNvCxnSpPr>
              <a:stCxn id="580" idx="1"/>
            </p:cNvCxnSpPr>
            <p:nvPr/>
          </p:nvCxnSpPr>
          <p:spPr>
            <a:xfrm flipH="1">
              <a:off x="7147370" y="1670843"/>
              <a:ext cx="608700" cy="3234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grpSp>
        <p:nvGrpSpPr>
          <p:cNvPr id="582" name="Shape 582"/>
          <p:cNvGrpSpPr/>
          <p:nvPr/>
        </p:nvGrpSpPr>
        <p:grpSpPr>
          <a:xfrm>
            <a:off x="7224180" y="5619203"/>
            <a:ext cx="4739219" cy="981620"/>
            <a:chOff x="7147370" y="1347566"/>
            <a:chExt cx="4459910" cy="981620"/>
          </a:xfrm>
        </p:grpSpPr>
        <p:sp>
          <p:nvSpPr>
            <p:cNvPr id="583" name="Shape 583"/>
            <p:cNvSpPr/>
            <p:nvPr/>
          </p:nvSpPr>
          <p:spPr>
            <a:xfrm>
              <a:off x="7756070" y="1347566"/>
              <a:ext cx="3851210" cy="98162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업그레이드 버튼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- 업그레이드 불가 시 비활성화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- 업그레이드 가능 시 활성화 &gt; 클릭 시 업그레이드 진행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- 건설 망치 부족 상태에서는 활성화 </a:t>
              </a:r>
            </a:p>
          </p:txBody>
        </p:sp>
        <p:cxnSp>
          <p:nvCxnSpPr>
            <p:cNvPr id="584" name="Shape 584"/>
            <p:cNvCxnSpPr>
              <a:stCxn id="583" idx="1"/>
            </p:cNvCxnSpPr>
            <p:nvPr/>
          </p:nvCxnSpPr>
          <p:spPr>
            <a:xfrm flipH="1">
              <a:off x="7147370" y="1838376"/>
              <a:ext cx="608700" cy="1557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sp>
        <p:nvSpPr>
          <p:cNvPr id="585" name="Shape 585"/>
          <p:cNvSpPr/>
          <p:nvPr/>
        </p:nvSpPr>
        <p:spPr>
          <a:xfrm>
            <a:off x="578497" y="5781889"/>
            <a:ext cx="2426985" cy="44160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뒤로 가기 버튼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클릭 시 팝업을 닫히도록 처리</a:t>
            </a:r>
          </a:p>
        </p:txBody>
      </p:sp>
      <p:cxnSp>
        <p:nvCxnSpPr>
          <p:cNvPr id="586" name="Shape 586"/>
          <p:cNvCxnSpPr>
            <a:stCxn id="585" idx="3"/>
          </p:cNvCxnSpPr>
          <p:nvPr/>
        </p:nvCxnSpPr>
        <p:spPr>
          <a:xfrm>
            <a:off x="3005483" y="6002692"/>
            <a:ext cx="1138199" cy="323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587" name="Shape 587"/>
          <p:cNvSpPr/>
          <p:nvPr/>
        </p:nvSpPr>
        <p:spPr>
          <a:xfrm>
            <a:off x="699795" y="5228323"/>
            <a:ext cx="3246467" cy="44160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(즉시 업그레이드 버튼 클릭 시 팝업 호출)</a:t>
            </a:r>
          </a:p>
        </p:txBody>
      </p:sp>
      <p:cxnSp>
        <p:nvCxnSpPr>
          <p:cNvPr id="588" name="Shape 588"/>
          <p:cNvCxnSpPr>
            <a:stCxn id="587" idx="3"/>
          </p:cNvCxnSpPr>
          <p:nvPr/>
        </p:nvCxnSpPr>
        <p:spPr>
          <a:xfrm>
            <a:off x="3946263" y="5449125"/>
            <a:ext cx="1084200" cy="5295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589" name="Shape 589"/>
          <p:cNvSpPr/>
          <p:nvPr/>
        </p:nvSpPr>
        <p:spPr>
          <a:xfrm>
            <a:off x="7643622" y="5100210"/>
            <a:ext cx="3851210" cy="442223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건설 시간 표시(업그레이드 시 시간을 표기 해줍니다)</a:t>
            </a:r>
          </a:p>
        </p:txBody>
      </p:sp>
      <p:cxnSp>
        <p:nvCxnSpPr>
          <p:cNvPr id="590" name="Shape 590"/>
          <p:cNvCxnSpPr>
            <a:stCxn id="589" idx="1"/>
          </p:cNvCxnSpPr>
          <p:nvPr/>
        </p:nvCxnSpPr>
        <p:spPr>
          <a:xfrm flipH="1">
            <a:off x="7034922" y="5321322"/>
            <a:ext cx="608700" cy="425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591" name="Shape 591"/>
          <p:cNvSpPr/>
          <p:nvPr/>
        </p:nvSpPr>
        <p:spPr>
          <a:xfrm>
            <a:off x="4717244" y="1622040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LV30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전쟁의전당</a:t>
            </a:r>
          </a:p>
        </p:txBody>
      </p:sp>
      <p:cxnSp>
        <p:nvCxnSpPr>
          <p:cNvPr id="592" name="Shape 592"/>
          <p:cNvCxnSpPr/>
          <p:nvPr/>
        </p:nvCxnSpPr>
        <p:spPr>
          <a:xfrm>
            <a:off x="4550892" y="1638550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93" name="Shape 593"/>
          <p:cNvCxnSpPr/>
          <p:nvPr/>
        </p:nvCxnSpPr>
        <p:spPr>
          <a:xfrm>
            <a:off x="4544673" y="1949571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594" name="Shape 594"/>
          <p:cNvPicPr preferRelativeResize="0"/>
          <p:nvPr/>
        </p:nvPicPr>
        <p:blipFill rotWithShape="1">
          <a:blip r:embed="rId13">
            <a:alphaModFix/>
          </a:blip>
          <a:srcRect b="19051" l="15264" r="11960" t="13729"/>
          <a:stretch/>
        </p:blipFill>
        <p:spPr>
          <a:xfrm>
            <a:off x="4400351" y="1985847"/>
            <a:ext cx="1140822" cy="1053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Shape 6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0985" y="780170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Shape 601"/>
          <p:cNvSpPr/>
          <p:nvPr/>
        </p:nvSpPr>
        <p:spPr>
          <a:xfrm>
            <a:off x="4031882" y="780170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Shape 602"/>
          <p:cNvSpPr/>
          <p:nvPr/>
        </p:nvSpPr>
        <p:spPr>
          <a:xfrm>
            <a:off x="4050739" y="1122728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603" name="Shape 603"/>
          <p:cNvSpPr/>
          <p:nvPr/>
        </p:nvSpPr>
        <p:spPr>
          <a:xfrm>
            <a:off x="4058060" y="4881330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604" name="Shape 604"/>
          <p:cNvSpPr/>
          <p:nvPr/>
        </p:nvSpPr>
        <p:spPr>
          <a:xfrm>
            <a:off x="215538" y="142595"/>
            <a:ext cx="31341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전쟁의전당 업그레이드_팝업</a:t>
            </a:r>
          </a:p>
        </p:txBody>
      </p:sp>
      <p:sp>
        <p:nvSpPr>
          <p:cNvPr id="605" name="Shape 605"/>
          <p:cNvSpPr/>
          <p:nvPr/>
        </p:nvSpPr>
        <p:spPr>
          <a:xfrm>
            <a:off x="4133551" y="6009339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Shape 606"/>
          <p:cNvSpPr/>
          <p:nvPr/>
        </p:nvSpPr>
        <p:spPr>
          <a:xfrm rot="10800000">
            <a:off x="4216921" y="6101715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Shape 607"/>
          <p:cNvSpPr/>
          <p:nvPr/>
        </p:nvSpPr>
        <p:spPr>
          <a:xfrm>
            <a:off x="4161635" y="3163080"/>
            <a:ext cx="2994952" cy="1679510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Shape 608"/>
          <p:cNvSpPr/>
          <p:nvPr/>
        </p:nvSpPr>
        <p:spPr>
          <a:xfrm>
            <a:off x="5232191" y="2866689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필수 조건</a:t>
            </a:r>
          </a:p>
        </p:txBody>
      </p:sp>
      <p:sp>
        <p:nvSpPr>
          <p:cNvPr id="609" name="Shape 609"/>
          <p:cNvSpPr/>
          <p:nvPr/>
        </p:nvSpPr>
        <p:spPr>
          <a:xfrm>
            <a:off x="4212326" y="3183319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0" name="Shape 6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6337" y="3188741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Shape 611"/>
          <p:cNvSpPr/>
          <p:nvPr/>
        </p:nvSpPr>
        <p:spPr>
          <a:xfrm>
            <a:off x="4277780" y="3494153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</a:p>
        </p:txBody>
      </p:sp>
      <p:sp>
        <p:nvSpPr>
          <p:cNvPr id="612" name="Shape 612"/>
          <p:cNvSpPr/>
          <p:nvPr/>
        </p:nvSpPr>
        <p:spPr>
          <a:xfrm>
            <a:off x="4532571" y="3227927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마을회관</a:t>
            </a:r>
          </a:p>
        </p:txBody>
      </p:sp>
      <p:sp>
        <p:nvSpPr>
          <p:cNvPr id="613" name="Shape 613"/>
          <p:cNvSpPr/>
          <p:nvPr/>
        </p:nvSpPr>
        <p:spPr>
          <a:xfrm>
            <a:off x="5689676" y="3186428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Shape 614"/>
          <p:cNvSpPr/>
          <p:nvPr/>
        </p:nvSpPr>
        <p:spPr>
          <a:xfrm>
            <a:off x="6084567" y="3240367"/>
            <a:ext cx="78418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615" name="Shape 6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84792" y="3216677"/>
            <a:ext cx="264371" cy="2545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6" name="Shape 616"/>
          <p:cNvCxnSpPr/>
          <p:nvPr/>
        </p:nvCxnSpPr>
        <p:spPr>
          <a:xfrm>
            <a:off x="4285941" y="348031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17" name="Shape 617"/>
          <p:cNvCxnSpPr/>
          <p:nvPr/>
        </p:nvCxnSpPr>
        <p:spPr>
          <a:xfrm>
            <a:off x="4279719" y="3660707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18" name="Shape 618"/>
          <p:cNvSpPr/>
          <p:nvPr/>
        </p:nvSpPr>
        <p:spPr>
          <a:xfrm>
            <a:off x="5755132" y="3497262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보충</a:t>
            </a:r>
          </a:p>
        </p:txBody>
      </p:sp>
      <p:cxnSp>
        <p:nvCxnSpPr>
          <p:cNvPr id="619" name="Shape 619"/>
          <p:cNvCxnSpPr/>
          <p:nvPr/>
        </p:nvCxnSpPr>
        <p:spPr>
          <a:xfrm>
            <a:off x="5763292" y="348342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20" name="Shape 620"/>
          <p:cNvCxnSpPr/>
          <p:nvPr/>
        </p:nvCxnSpPr>
        <p:spPr>
          <a:xfrm>
            <a:off x="5757069" y="3663817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621" name="Shape 6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82085" y="3219594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Shape 622"/>
          <p:cNvSpPr/>
          <p:nvPr/>
        </p:nvSpPr>
        <p:spPr>
          <a:xfrm>
            <a:off x="4449828" y="808016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3" name="Shape 6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14167" y="845557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Shape 6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67587" y="857683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Shape 6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20098" y="854887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Shape 6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55560" y="845557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Shape 627"/>
          <p:cNvSpPr/>
          <p:nvPr/>
        </p:nvSpPr>
        <p:spPr>
          <a:xfrm>
            <a:off x="4688832" y="847275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628" name="Shape 628"/>
          <p:cNvSpPr/>
          <p:nvPr/>
        </p:nvSpPr>
        <p:spPr>
          <a:xfrm>
            <a:off x="5345082" y="841053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629" name="Shape 629"/>
          <p:cNvSpPr/>
          <p:nvPr/>
        </p:nvSpPr>
        <p:spPr>
          <a:xfrm>
            <a:off x="6047989" y="853491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630" name="Shape 630"/>
          <p:cNvSpPr/>
          <p:nvPr/>
        </p:nvSpPr>
        <p:spPr>
          <a:xfrm>
            <a:off x="6741575" y="837940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631" name="Shape 631"/>
          <p:cNvCxnSpPr/>
          <p:nvPr/>
        </p:nvCxnSpPr>
        <p:spPr>
          <a:xfrm>
            <a:off x="4240098" y="1098012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32" name="Shape 632"/>
          <p:cNvSpPr/>
          <p:nvPr/>
        </p:nvSpPr>
        <p:spPr>
          <a:xfrm>
            <a:off x="4845703" y="6002692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Shape 633"/>
          <p:cNvSpPr/>
          <p:nvPr/>
        </p:nvSpPr>
        <p:spPr>
          <a:xfrm>
            <a:off x="6063173" y="5993362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Shape 634"/>
          <p:cNvSpPr/>
          <p:nvPr/>
        </p:nvSpPr>
        <p:spPr>
          <a:xfrm>
            <a:off x="4856300" y="5968871"/>
            <a:ext cx="1127231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sp>
        <p:nvSpPr>
          <p:cNvPr id="635" name="Shape 635"/>
          <p:cNvSpPr/>
          <p:nvPr/>
        </p:nvSpPr>
        <p:spPr>
          <a:xfrm>
            <a:off x="6147039" y="6055957"/>
            <a:ext cx="954106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</a:t>
            </a:r>
          </a:p>
        </p:txBody>
      </p:sp>
      <p:sp>
        <p:nvSpPr>
          <p:cNvPr id="636" name="Shape 636"/>
          <p:cNvSpPr/>
          <p:nvPr/>
        </p:nvSpPr>
        <p:spPr>
          <a:xfrm>
            <a:off x="5031548" y="6204264"/>
            <a:ext cx="894126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10000</a:t>
            </a:r>
          </a:p>
        </p:txBody>
      </p:sp>
      <p:pic>
        <p:nvPicPr>
          <p:cNvPr id="637" name="Shape 63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848717" y="6138305"/>
            <a:ext cx="265352" cy="253643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Shape 638"/>
          <p:cNvSpPr/>
          <p:nvPr/>
        </p:nvSpPr>
        <p:spPr>
          <a:xfrm>
            <a:off x="6392146" y="5729335"/>
            <a:ext cx="80342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05:27:32</a:t>
            </a:r>
          </a:p>
        </p:txBody>
      </p:sp>
      <p:pic>
        <p:nvPicPr>
          <p:cNvPr id="639" name="Shape 63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1195832">
            <a:off x="6312829" y="5755644"/>
            <a:ext cx="128283" cy="192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0" name="Shape 640"/>
          <p:cNvCxnSpPr/>
          <p:nvPr/>
        </p:nvCxnSpPr>
        <p:spPr>
          <a:xfrm>
            <a:off x="4551901" y="3125025"/>
            <a:ext cx="224147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41" name="Shape 641"/>
          <p:cNvSpPr/>
          <p:nvPr/>
        </p:nvSpPr>
        <p:spPr>
          <a:xfrm>
            <a:off x="5691716" y="3742523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2" name="Shape 6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95057" y="3747944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Shape 643"/>
          <p:cNvSpPr/>
          <p:nvPr/>
        </p:nvSpPr>
        <p:spPr>
          <a:xfrm>
            <a:off x="6039953" y="3787130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마을회관</a:t>
            </a:r>
          </a:p>
        </p:txBody>
      </p:sp>
      <p:cxnSp>
        <p:nvCxnSpPr>
          <p:cNvPr id="644" name="Shape 644"/>
          <p:cNvCxnSpPr/>
          <p:nvPr/>
        </p:nvCxnSpPr>
        <p:spPr>
          <a:xfrm>
            <a:off x="5767769" y="367383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45" name="Shape 645"/>
          <p:cNvSpPr/>
          <p:nvPr/>
        </p:nvSpPr>
        <p:spPr>
          <a:xfrm>
            <a:off x="5762721" y="4054673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646" name="Shape 646"/>
          <p:cNvCxnSpPr/>
          <p:nvPr/>
        </p:nvCxnSpPr>
        <p:spPr>
          <a:xfrm>
            <a:off x="5770882" y="4040835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47" name="Shape 647"/>
          <p:cNvCxnSpPr/>
          <p:nvPr/>
        </p:nvCxnSpPr>
        <p:spPr>
          <a:xfrm>
            <a:off x="5764660" y="4221228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48" name="Shape 648"/>
          <p:cNvSpPr/>
          <p:nvPr/>
        </p:nvSpPr>
        <p:spPr>
          <a:xfrm>
            <a:off x="754300" y="3523992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 한번에 한 개의 건물만 업그레이드가 가능합니다. 골드를 소비 하시면 현재 업그레이드 중의 건물을 가속 업그레이드 하실 수 있습니다.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남은 시간 : 02:30:30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Shape 649"/>
          <p:cNvSpPr/>
          <p:nvPr/>
        </p:nvSpPr>
        <p:spPr>
          <a:xfrm>
            <a:off x="1398182" y="5140130"/>
            <a:ext cx="1660849" cy="23545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무료</a:t>
            </a:r>
          </a:p>
        </p:txBody>
      </p:sp>
      <p:sp>
        <p:nvSpPr>
          <p:cNvPr id="650" name="Shape 650"/>
          <p:cNvSpPr/>
          <p:nvPr/>
        </p:nvSpPr>
        <p:spPr>
          <a:xfrm>
            <a:off x="4216921" y="3751114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1" name="Shape 6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0262" y="3756535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Shape 652"/>
          <p:cNvSpPr/>
          <p:nvPr/>
        </p:nvSpPr>
        <p:spPr>
          <a:xfrm>
            <a:off x="4565157" y="3795723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마을회관</a:t>
            </a:r>
          </a:p>
        </p:txBody>
      </p:sp>
      <p:sp>
        <p:nvSpPr>
          <p:cNvPr id="653" name="Shape 653"/>
          <p:cNvSpPr/>
          <p:nvPr/>
        </p:nvSpPr>
        <p:spPr>
          <a:xfrm>
            <a:off x="4287926" y="4063264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무료건설 04:30</a:t>
            </a:r>
          </a:p>
        </p:txBody>
      </p:sp>
      <p:cxnSp>
        <p:nvCxnSpPr>
          <p:cNvPr id="654" name="Shape 654"/>
          <p:cNvCxnSpPr/>
          <p:nvPr/>
        </p:nvCxnSpPr>
        <p:spPr>
          <a:xfrm>
            <a:off x="4296087" y="4049426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55" name="Shape 655"/>
          <p:cNvCxnSpPr/>
          <p:nvPr/>
        </p:nvCxnSpPr>
        <p:spPr>
          <a:xfrm>
            <a:off x="4289864" y="4229819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656" name="Shape 6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99805" y="3777592"/>
            <a:ext cx="242955" cy="2491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7" name="Shape 657"/>
          <p:cNvCxnSpPr>
            <a:stCxn id="648" idx="3"/>
            <a:endCxn id="607" idx="1"/>
          </p:cNvCxnSpPr>
          <p:nvPr/>
        </p:nvCxnSpPr>
        <p:spPr>
          <a:xfrm flipH="1" rot="10800000">
            <a:off x="3600948" y="4002904"/>
            <a:ext cx="560700" cy="518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658" name="Shape 658"/>
          <p:cNvSpPr/>
          <p:nvPr/>
        </p:nvSpPr>
        <p:spPr>
          <a:xfrm>
            <a:off x="8297121" y="2297015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 한번에 한 개의 건물만 업그레이드가 가능합니다. 골드를 소비 하시면 현재 업그레이드 중의 건물을 가속 업그레이드 하실 수 있습니다.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남은 시간 : 02:30:30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9" name="Shape 659"/>
          <p:cNvCxnSpPr/>
          <p:nvPr/>
        </p:nvCxnSpPr>
        <p:spPr>
          <a:xfrm flipH="1">
            <a:off x="7079953" y="3240367"/>
            <a:ext cx="1215331" cy="724801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660" name="Shape 660"/>
          <p:cNvSpPr/>
          <p:nvPr/>
        </p:nvSpPr>
        <p:spPr>
          <a:xfrm>
            <a:off x="8318314" y="4404287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 골드를 소비하여 바로 전쟁의전당을/를 업그레이드 하실 수 있습니다!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Shape 661"/>
          <p:cNvSpPr/>
          <p:nvPr/>
        </p:nvSpPr>
        <p:spPr>
          <a:xfrm>
            <a:off x="9088018" y="5778303"/>
            <a:ext cx="1311093" cy="4775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2" name="Shape 662"/>
          <p:cNvCxnSpPr/>
          <p:nvPr/>
        </p:nvCxnSpPr>
        <p:spPr>
          <a:xfrm flipH="1">
            <a:off x="5748490" y="5347641"/>
            <a:ext cx="2567988" cy="692444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id="663" name="Shape 66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243021" y="6011510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Shape 664"/>
          <p:cNvSpPr/>
          <p:nvPr/>
        </p:nvSpPr>
        <p:spPr>
          <a:xfrm>
            <a:off x="9549568" y="5992441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665" name="Shape 665"/>
          <p:cNvSpPr/>
          <p:nvPr/>
        </p:nvSpPr>
        <p:spPr>
          <a:xfrm>
            <a:off x="9100429" y="5763069"/>
            <a:ext cx="131638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sp>
        <p:nvSpPr>
          <p:cNvPr id="666" name="Shape 666"/>
          <p:cNvSpPr/>
          <p:nvPr/>
        </p:nvSpPr>
        <p:spPr>
          <a:xfrm>
            <a:off x="9088018" y="3710055"/>
            <a:ext cx="1311093" cy="4775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7" name="Shape 66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243021" y="3943262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Shape 668"/>
          <p:cNvSpPr/>
          <p:nvPr/>
        </p:nvSpPr>
        <p:spPr>
          <a:xfrm>
            <a:off x="9549568" y="3924192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669" name="Shape 669"/>
          <p:cNvSpPr/>
          <p:nvPr/>
        </p:nvSpPr>
        <p:spPr>
          <a:xfrm>
            <a:off x="9100429" y="3694821"/>
            <a:ext cx="129868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가속</a:t>
            </a:r>
          </a:p>
        </p:txBody>
      </p:sp>
      <p:sp>
        <p:nvSpPr>
          <p:cNvPr id="670" name="Shape 670"/>
          <p:cNvSpPr/>
          <p:nvPr/>
        </p:nvSpPr>
        <p:spPr>
          <a:xfrm>
            <a:off x="847880" y="5932433"/>
            <a:ext cx="2634755" cy="41987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 30 마을 회관 건설 완료</a:t>
            </a:r>
          </a:p>
        </p:txBody>
      </p:sp>
      <p:cxnSp>
        <p:nvCxnSpPr>
          <p:cNvPr id="671" name="Shape 671"/>
          <p:cNvCxnSpPr/>
          <p:nvPr/>
        </p:nvCxnSpPr>
        <p:spPr>
          <a:xfrm flipH="1" rot="10800000">
            <a:off x="842136" y="5923102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72" name="Shape 672"/>
          <p:cNvCxnSpPr/>
          <p:nvPr/>
        </p:nvCxnSpPr>
        <p:spPr>
          <a:xfrm flipH="1" rot="10800000">
            <a:off x="869950" y="6346876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73" name="Shape 673"/>
          <p:cNvCxnSpPr/>
          <p:nvPr/>
        </p:nvCxnSpPr>
        <p:spPr>
          <a:xfrm flipH="1">
            <a:off x="2174033" y="5518616"/>
            <a:ext cx="3591" cy="359672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674" name="Shape 674"/>
          <p:cNvSpPr/>
          <p:nvPr/>
        </p:nvSpPr>
        <p:spPr>
          <a:xfrm>
            <a:off x="719393" y="996808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5" name="Shape 675"/>
          <p:cNvCxnSpPr>
            <a:stCxn id="674" idx="3"/>
            <a:endCxn id="609" idx="1"/>
          </p:cNvCxnSpPr>
          <p:nvPr/>
        </p:nvCxnSpPr>
        <p:spPr>
          <a:xfrm>
            <a:off x="3566042" y="1994120"/>
            <a:ext cx="646200" cy="1448999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676" name="Shape 676"/>
          <p:cNvSpPr/>
          <p:nvPr/>
        </p:nvSpPr>
        <p:spPr>
          <a:xfrm>
            <a:off x="727235" y="1138533"/>
            <a:ext cx="2843831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이동 버튼을 누르면 해당 하는 건물로 이동 하여 클릭 표시를 해주도록 합니다.(해당 건물 센터 위치에 손가락 표시를 해주도록 함)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Shape 677"/>
          <p:cNvSpPr/>
          <p:nvPr/>
        </p:nvSpPr>
        <p:spPr>
          <a:xfrm>
            <a:off x="4763898" y="1566054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LV30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전쟁의전당</a:t>
            </a:r>
          </a:p>
        </p:txBody>
      </p:sp>
      <p:cxnSp>
        <p:nvCxnSpPr>
          <p:cNvPr id="678" name="Shape 678"/>
          <p:cNvCxnSpPr/>
          <p:nvPr/>
        </p:nvCxnSpPr>
        <p:spPr>
          <a:xfrm>
            <a:off x="4597548" y="1582563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79" name="Shape 679"/>
          <p:cNvCxnSpPr/>
          <p:nvPr/>
        </p:nvCxnSpPr>
        <p:spPr>
          <a:xfrm>
            <a:off x="4591328" y="1893584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680" name="Shape 6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39417" y="3219014"/>
            <a:ext cx="242955" cy="24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Shape 6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7138" y="3777010"/>
            <a:ext cx="242955" cy="2491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2" name="Shape 682"/>
          <p:cNvCxnSpPr>
            <a:stCxn id="613" idx="3"/>
          </p:cNvCxnSpPr>
          <p:nvPr/>
        </p:nvCxnSpPr>
        <p:spPr>
          <a:xfrm flipH="1" rot="10800000">
            <a:off x="7129676" y="1476299"/>
            <a:ext cx="1080900" cy="19698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683" name="Shape 683"/>
          <p:cNvSpPr/>
          <p:nvPr/>
        </p:nvSpPr>
        <p:spPr>
          <a:xfrm>
            <a:off x="8254734" y="830951"/>
            <a:ext cx="3146691" cy="845914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자원이 부족 시 자원보충 버튼을 클릭 시 자원 사용, 구매 화면으로 이동 합니다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(S2_자원구매 및 사용.PPT)</a:t>
            </a:r>
          </a:p>
        </p:txBody>
      </p:sp>
      <p:sp>
        <p:nvSpPr>
          <p:cNvPr id="684" name="Shape 684"/>
          <p:cNvSpPr/>
          <p:nvPr/>
        </p:nvSpPr>
        <p:spPr>
          <a:xfrm>
            <a:off x="5952119" y="1598907"/>
            <a:ext cx="1166503" cy="1221094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Shape 685"/>
          <p:cNvSpPr/>
          <p:nvPr/>
        </p:nvSpPr>
        <p:spPr>
          <a:xfrm>
            <a:off x="6027580" y="1605025"/>
            <a:ext cx="1024638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다음 레벨   </a:t>
            </a: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18</a:t>
            </a:r>
          </a:p>
        </p:txBody>
      </p:sp>
      <p:sp>
        <p:nvSpPr>
          <p:cNvPr id="686" name="Shape 686"/>
          <p:cNvSpPr/>
          <p:nvPr/>
        </p:nvSpPr>
        <p:spPr>
          <a:xfrm>
            <a:off x="5992005" y="1771538"/>
            <a:ext cx="107063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집결부대 수량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7500 </a:t>
            </a:r>
            <a:r>
              <a:rPr b="1" lang="en-US" sz="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+ 1500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8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8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8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8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7" name="Shape 687"/>
          <p:cNvPicPr preferRelativeResize="0"/>
          <p:nvPr/>
        </p:nvPicPr>
        <p:blipFill rotWithShape="1">
          <a:blip r:embed="rId12">
            <a:alphaModFix/>
          </a:blip>
          <a:srcRect b="19051" l="15264" r="11960" t="13729"/>
          <a:stretch/>
        </p:blipFill>
        <p:spPr>
          <a:xfrm>
            <a:off x="4484217" y="1934367"/>
            <a:ext cx="1140822" cy="1053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Shape 688"/>
          <p:cNvPicPr preferRelativeResize="0"/>
          <p:nvPr/>
        </p:nvPicPr>
        <p:blipFill rotWithShape="1">
          <a:blip r:embed="rId12">
            <a:alphaModFix/>
          </a:blip>
          <a:srcRect b="19051" l="15264" r="11960" t="13729"/>
          <a:stretch/>
        </p:blipFill>
        <p:spPr>
          <a:xfrm>
            <a:off x="1509191" y="1883922"/>
            <a:ext cx="1140822" cy="1053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Shape 68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156135" y="2543741"/>
            <a:ext cx="606991" cy="519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/>
          <p:nvPr/>
        </p:nvSpPr>
        <p:spPr>
          <a:xfrm>
            <a:off x="215538" y="142595"/>
            <a:ext cx="359585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전쟁의전당 업그레이드_건설망치</a:t>
            </a:r>
          </a:p>
        </p:txBody>
      </p:sp>
      <p:pic>
        <p:nvPicPr>
          <p:cNvPr id="696" name="Shape 6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710" y="751595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Shape 697"/>
          <p:cNvSpPr/>
          <p:nvPr/>
        </p:nvSpPr>
        <p:spPr>
          <a:xfrm>
            <a:off x="688608" y="751595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Shape 698"/>
          <p:cNvSpPr/>
          <p:nvPr/>
        </p:nvSpPr>
        <p:spPr>
          <a:xfrm>
            <a:off x="707464" y="1094153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699" name="Shape 699"/>
          <p:cNvSpPr/>
          <p:nvPr/>
        </p:nvSpPr>
        <p:spPr>
          <a:xfrm>
            <a:off x="714785" y="4852755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700" name="Shape 700"/>
          <p:cNvSpPr/>
          <p:nvPr/>
        </p:nvSpPr>
        <p:spPr>
          <a:xfrm>
            <a:off x="790277" y="5980764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Shape 701"/>
          <p:cNvSpPr/>
          <p:nvPr/>
        </p:nvSpPr>
        <p:spPr>
          <a:xfrm rot="10800000">
            <a:off x="873646" y="6073140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Shape 702"/>
          <p:cNvSpPr/>
          <p:nvPr/>
        </p:nvSpPr>
        <p:spPr>
          <a:xfrm>
            <a:off x="818360" y="3134505"/>
            <a:ext cx="2994952" cy="1679510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Shape 703"/>
          <p:cNvSpPr/>
          <p:nvPr/>
        </p:nvSpPr>
        <p:spPr>
          <a:xfrm>
            <a:off x="1888916" y="2838114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필수 조건</a:t>
            </a:r>
          </a:p>
        </p:txBody>
      </p:sp>
      <p:sp>
        <p:nvSpPr>
          <p:cNvPr id="704" name="Shape 704"/>
          <p:cNvSpPr/>
          <p:nvPr/>
        </p:nvSpPr>
        <p:spPr>
          <a:xfrm>
            <a:off x="869051" y="3154744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5" name="Shape 7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3062" y="3160166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Shape 706"/>
          <p:cNvSpPr/>
          <p:nvPr/>
        </p:nvSpPr>
        <p:spPr>
          <a:xfrm>
            <a:off x="934505" y="3465578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</a:p>
        </p:txBody>
      </p:sp>
      <p:sp>
        <p:nvSpPr>
          <p:cNvPr id="707" name="Shape 707"/>
          <p:cNvSpPr/>
          <p:nvPr/>
        </p:nvSpPr>
        <p:spPr>
          <a:xfrm>
            <a:off x="1189295" y="3199352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마을회관</a:t>
            </a:r>
          </a:p>
        </p:txBody>
      </p:sp>
      <p:sp>
        <p:nvSpPr>
          <p:cNvPr id="708" name="Shape 708"/>
          <p:cNvSpPr/>
          <p:nvPr/>
        </p:nvSpPr>
        <p:spPr>
          <a:xfrm>
            <a:off x="2346401" y="3157853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Shape 709"/>
          <p:cNvSpPr/>
          <p:nvPr/>
        </p:nvSpPr>
        <p:spPr>
          <a:xfrm>
            <a:off x="2741292" y="3211792"/>
            <a:ext cx="78418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36,000,000</a:t>
            </a:r>
          </a:p>
        </p:txBody>
      </p:sp>
      <p:pic>
        <p:nvPicPr>
          <p:cNvPr id="710" name="Shape 7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41516" y="3188102"/>
            <a:ext cx="264371" cy="2545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1" name="Shape 711"/>
          <p:cNvCxnSpPr/>
          <p:nvPr/>
        </p:nvCxnSpPr>
        <p:spPr>
          <a:xfrm>
            <a:off x="942666" y="3451739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12" name="Shape 712"/>
          <p:cNvCxnSpPr/>
          <p:nvPr/>
        </p:nvCxnSpPr>
        <p:spPr>
          <a:xfrm>
            <a:off x="936444" y="363213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13" name="Shape 713"/>
          <p:cNvSpPr/>
          <p:nvPr/>
        </p:nvSpPr>
        <p:spPr>
          <a:xfrm>
            <a:off x="2411857" y="3468687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보충</a:t>
            </a:r>
          </a:p>
        </p:txBody>
      </p:sp>
      <p:cxnSp>
        <p:nvCxnSpPr>
          <p:cNvPr id="714" name="Shape 714"/>
          <p:cNvCxnSpPr/>
          <p:nvPr/>
        </p:nvCxnSpPr>
        <p:spPr>
          <a:xfrm>
            <a:off x="2420016" y="3454848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15" name="Shape 715"/>
          <p:cNvCxnSpPr/>
          <p:nvPr/>
        </p:nvCxnSpPr>
        <p:spPr>
          <a:xfrm>
            <a:off x="2413794" y="3635242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716" name="Shape 7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38809" y="3191019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Shape 717"/>
          <p:cNvSpPr/>
          <p:nvPr/>
        </p:nvSpPr>
        <p:spPr>
          <a:xfrm>
            <a:off x="1106554" y="779441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8" name="Shape 7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70891" y="81698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Shape 7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24312" y="829108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Shape 7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76823" y="826312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Shape 7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2284" y="81698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Shape 722"/>
          <p:cNvSpPr/>
          <p:nvPr/>
        </p:nvSpPr>
        <p:spPr>
          <a:xfrm>
            <a:off x="1345557" y="818700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723" name="Shape 723"/>
          <p:cNvSpPr/>
          <p:nvPr/>
        </p:nvSpPr>
        <p:spPr>
          <a:xfrm>
            <a:off x="2001807" y="81247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724" name="Shape 724"/>
          <p:cNvSpPr/>
          <p:nvPr/>
        </p:nvSpPr>
        <p:spPr>
          <a:xfrm>
            <a:off x="2704715" y="824916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725" name="Shape 725"/>
          <p:cNvSpPr/>
          <p:nvPr/>
        </p:nvSpPr>
        <p:spPr>
          <a:xfrm>
            <a:off x="3398301" y="809364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726" name="Shape 726"/>
          <p:cNvCxnSpPr/>
          <p:nvPr/>
        </p:nvCxnSpPr>
        <p:spPr>
          <a:xfrm>
            <a:off x="896824" y="1069437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27" name="Shape 727"/>
          <p:cNvSpPr/>
          <p:nvPr/>
        </p:nvSpPr>
        <p:spPr>
          <a:xfrm>
            <a:off x="1502428" y="597411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Shape 728"/>
          <p:cNvSpPr/>
          <p:nvPr/>
        </p:nvSpPr>
        <p:spPr>
          <a:xfrm>
            <a:off x="2719898" y="596478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Shape 729"/>
          <p:cNvSpPr/>
          <p:nvPr/>
        </p:nvSpPr>
        <p:spPr>
          <a:xfrm>
            <a:off x="1513025" y="5940296"/>
            <a:ext cx="1127231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업그레이드</a:t>
            </a:r>
          </a:p>
        </p:txBody>
      </p:sp>
      <p:sp>
        <p:nvSpPr>
          <p:cNvPr id="730" name="Shape 730"/>
          <p:cNvSpPr/>
          <p:nvPr/>
        </p:nvSpPr>
        <p:spPr>
          <a:xfrm>
            <a:off x="2803764" y="6027382"/>
            <a:ext cx="954106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</a:t>
            </a:r>
          </a:p>
        </p:txBody>
      </p:sp>
      <p:sp>
        <p:nvSpPr>
          <p:cNvPr id="731" name="Shape 731"/>
          <p:cNvSpPr/>
          <p:nvPr/>
        </p:nvSpPr>
        <p:spPr>
          <a:xfrm>
            <a:off x="1688274" y="6175689"/>
            <a:ext cx="894126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10000</a:t>
            </a:r>
          </a:p>
        </p:txBody>
      </p:sp>
      <p:pic>
        <p:nvPicPr>
          <p:cNvPr id="732" name="Shape 73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05441" y="6109730"/>
            <a:ext cx="265352" cy="253643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Shape 733"/>
          <p:cNvSpPr/>
          <p:nvPr/>
        </p:nvSpPr>
        <p:spPr>
          <a:xfrm>
            <a:off x="3048871" y="5700760"/>
            <a:ext cx="80342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05:27:32</a:t>
            </a:r>
          </a:p>
        </p:txBody>
      </p:sp>
      <p:pic>
        <p:nvPicPr>
          <p:cNvPr id="734" name="Shape 73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1195832">
            <a:off x="2969554" y="5727069"/>
            <a:ext cx="128283" cy="192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5" name="Shape 735"/>
          <p:cNvCxnSpPr/>
          <p:nvPr/>
        </p:nvCxnSpPr>
        <p:spPr>
          <a:xfrm>
            <a:off x="1208626" y="3096450"/>
            <a:ext cx="224147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36" name="Shape 736"/>
          <p:cNvSpPr/>
          <p:nvPr/>
        </p:nvSpPr>
        <p:spPr>
          <a:xfrm>
            <a:off x="2348441" y="3713948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7" name="Shape 7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1782" y="3719369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Shape 738"/>
          <p:cNvSpPr/>
          <p:nvPr/>
        </p:nvSpPr>
        <p:spPr>
          <a:xfrm>
            <a:off x="2696677" y="3758555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마을회관</a:t>
            </a:r>
          </a:p>
        </p:txBody>
      </p:sp>
      <p:cxnSp>
        <p:nvCxnSpPr>
          <p:cNvPr id="739" name="Shape 739"/>
          <p:cNvCxnSpPr/>
          <p:nvPr/>
        </p:nvCxnSpPr>
        <p:spPr>
          <a:xfrm>
            <a:off x="2424494" y="3645257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40" name="Shape 740"/>
          <p:cNvSpPr/>
          <p:nvPr/>
        </p:nvSpPr>
        <p:spPr>
          <a:xfrm>
            <a:off x="2419447" y="4026098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진행사항 02:30:50</a:t>
            </a:r>
          </a:p>
        </p:txBody>
      </p:sp>
      <p:cxnSp>
        <p:nvCxnSpPr>
          <p:cNvPr id="741" name="Shape 741"/>
          <p:cNvCxnSpPr/>
          <p:nvPr/>
        </p:nvCxnSpPr>
        <p:spPr>
          <a:xfrm>
            <a:off x="2427607" y="4012260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42" name="Shape 742"/>
          <p:cNvCxnSpPr/>
          <p:nvPr/>
        </p:nvCxnSpPr>
        <p:spPr>
          <a:xfrm>
            <a:off x="2421384" y="4192653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43" name="Shape 743"/>
          <p:cNvSpPr/>
          <p:nvPr/>
        </p:nvSpPr>
        <p:spPr>
          <a:xfrm>
            <a:off x="873645" y="3722539"/>
            <a:ext cx="1439999" cy="5193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4" name="Shape 7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6987" y="3727960"/>
            <a:ext cx="437380" cy="2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Shape 745"/>
          <p:cNvSpPr/>
          <p:nvPr/>
        </p:nvSpPr>
        <p:spPr>
          <a:xfrm>
            <a:off x="1221883" y="3767148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LV30 마을회관</a:t>
            </a:r>
          </a:p>
        </p:txBody>
      </p:sp>
      <p:sp>
        <p:nvSpPr>
          <p:cNvPr id="746" name="Shape 746"/>
          <p:cNvSpPr/>
          <p:nvPr/>
        </p:nvSpPr>
        <p:spPr>
          <a:xfrm>
            <a:off x="944651" y="4034689"/>
            <a:ext cx="1309091" cy="165478"/>
          </a:xfrm>
          <a:prstGeom prst="roundRect">
            <a:avLst>
              <a:gd fmla="val 16667" name="adj"/>
            </a:avLst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무료건설 04:30</a:t>
            </a:r>
          </a:p>
        </p:txBody>
      </p:sp>
      <p:cxnSp>
        <p:nvCxnSpPr>
          <p:cNvPr id="747" name="Shape 747"/>
          <p:cNvCxnSpPr/>
          <p:nvPr/>
        </p:nvCxnSpPr>
        <p:spPr>
          <a:xfrm>
            <a:off x="952812" y="4020851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48" name="Shape 748"/>
          <p:cNvCxnSpPr/>
          <p:nvPr/>
        </p:nvCxnSpPr>
        <p:spPr>
          <a:xfrm>
            <a:off x="946590" y="4201244"/>
            <a:ext cx="127015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749" name="Shape 7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56531" y="3749017"/>
            <a:ext cx="242955" cy="2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Shape 750"/>
          <p:cNvSpPr/>
          <p:nvPr/>
        </p:nvSpPr>
        <p:spPr>
          <a:xfrm>
            <a:off x="1420624" y="1537479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LV30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전쟁의전당</a:t>
            </a:r>
          </a:p>
        </p:txBody>
      </p:sp>
      <p:cxnSp>
        <p:nvCxnSpPr>
          <p:cNvPr id="751" name="Shape 751"/>
          <p:cNvCxnSpPr/>
          <p:nvPr/>
        </p:nvCxnSpPr>
        <p:spPr>
          <a:xfrm>
            <a:off x="1254273" y="1553988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52" name="Shape 752"/>
          <p:cNvCxnSpPr/>
          <p:nvPr/>
        </p:nvCxnSpPr>
        <p:spPr>
          <a:xfrm>
            <a:off x="1248053" y="1865009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753" name="Shape 7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96142" y="3190439"/>
            <a:ext cx="242955" cy="24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Shape 7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13862" y="3748435"/>
            <a:ext cx="242955" cy="2491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5" name="Shape 755"/>
          <p:cNvCxnSpPr/>
          <p:nvPr/>
        </p:nvCxnSpPr>
        <p:spPr>
          <a:xfrm flipH="1" rot="10800000">
            <a:off x="3137036" y="3213893"/>
            <a:ext cx="1897972" cy="2766872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56" name="Shape 756"/>
          <p:cNvSpPr/>
          <p:nvPr/>
        </p:nvSpPr>
        <p:spPr>
          <a:xfrm>
            <a:off x="5035008" y="2216581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영주님!건물 업그레이드를 완료하기에 건설인부의 급여가 부족합니다. 골드를 다시 사용하여 건설인부를 2일 더 일하게 할 수 있습니다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전쟁의전당 업그레이드 시간 : 05:27:32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Shape 757"/>
          <p:cNvSpPr/>
          <p:nvPr/>
        </p:nvSpPr>
        <p:spPr>
          <a:xfrm>
            <a:off x="5825907" y="3629621"/>
            <a:ext cx="1311093" cy="4775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8" name="Shape 75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80910" y="3862828"/>
            <a:ext cx="241230" cy="230584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Shape 759"/>
          <p:cNvSpPr/>
          <p:nvPr/>
        </p:nvSpPr>
        <p:spPr>
          <a:xfrm>
            <a:off x="6287457" y="3843757"/>
            <a:ext cx="6335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30000</a:t>
            </a:r>
          </a:p>
        </p:txBody>
      </p:sp>
      <p:sp>
        <p:nvSpPr>
          <p:cNvPr id="760" name="Shape 760"/>
          <p:cNvSpPr/>
          <p:nvPr/>
        </p:nvSpPr>
        <p:spPr>
          <a:xfrm>
            <a:off x="5838317" y="3614387"/>
            <a:ext cx="129868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고용</a:t>
            </a:r>
          </a:p>
        </p:txBody>
      </p:sp>
      <p:sp>
        <p:nvSpPr>
          <p:cNvPr id="761" name="Shape 761"/>
          <p:cNvSpPr/>
          <p:nvPr/>
        </p:nvSpPr>
        <p:spPr>
          <a:xfrm>
            <a:off x="4152187" y="826474"/>
            <a:ext cx="69158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건물, 자원 모두 만족 한 상태에서 건설 망치가 없는 상태에서 업그레이드 버튼을 클릭 시 처리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</a:p>
        </p:txBody>
      </p:sp>
      <p:sp>
        <p:nvSpPr>
          <p:cNvPr id="762" name="Shape 762"/>
          <p:cNvSpPr/>
          <p:nvPr/>
        </p:nvSpPr>
        <p:spPr>
          <a:xfrm>
            <a:off x="2618369" y="1551282"/>
            <a:ext cx="1166503" cy="1221094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Shape 763"/>
          <p:cNvSpPr/>
          <p:nvPr/>
        </p:nvSpPr>
        <p:spPr>
          <a:xfrm>
            <a:off x="2693830" y="1557400"/>
            <a:ext cx="1024638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다음 레벨   </a:t>
            </a: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18</a:t>
            </a:r>
          </a:p>
        </p:txBody>
      </p:sp>
      <p:sp>
        <p:nvSpPr>
          <p:cNvPr id="764" name="Shape 764"/>
          <p:cNvSpPr/>
          <p:nvPr/>
        </p:nvSpPr>
        <p:spPr>
          <a:xfrm>
            <a:off x="2658255" y="1723913"/>
            <a:ext cx="1070634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8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집결부대 수량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7500 </a:t>
            </a:r>
            <a:r>
              <a:rPr b="1" lang="en-US" sz="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+ 500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8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8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8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8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5" name="Shape 765"/>
          <p:cNvPicPr preferRelativeResize="0"/>
          <p:nvPr/>
        </p:nvPicPr>
        <p:blipFill rotWithShape="1">
          <a:blip r:embed="rId12">
            <a:alphaModFix/>
          </a:blip>
          <a:srcRect b="19051" l="15264" r="11960" t="13729"/>
          <a:stretch/>
        </p:blipFill>
        <p:spPr>
          <a:xfrm>
            <a:off x="1126295" y="1917246"/>
            <a:ext cx="1140822" cy="1053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/>
        </p:nvSpPr>
        <p:spPr>
          <a:xfrm>
            <a:off x="336559" y="379825"/>
            <a:ext cx="591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V1.0 – 2016.06.08 초안작성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V1.1 – 2016.07.14 사양서 리뉴얼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Shape 7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5072" y="1099655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Shape 771"/>
          <p:cNvSpPr/>
          <p:nvPr/>
        </p:nvSpPr>
        <p:spPr>
          <a:xfrm>
            <a:off x="3112146" y="1099655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Shape 772"/>
          <p:cNvSpPr/>
          <p:nvPr/>
        </p:nvSpPr>
        <p:spPr>
          <a:xfrm>
            <a:off x="3104825" y="1442212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773" name="Shape 773"/>
          <p:cNvSpPr/>
          <p:nvPr/>
        </p:nvSpPr>
        <p:spPr>
          <a:xfrm>
            <a:off x="3112146" y="5200816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774" name="Shape 774"/>
          <p:cNvSpPr/>
          <p:nvPr/>
        </p:nvSpPr>
        <p:spPr>
          <a:xfrm>
            <a:off x="3187638" y="6328825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Shape 775"/>
          <p:cNvSpPr/>
          <p:nvPr/>
        </p:nvSpPr>
        <p:spPr>
          <a:xfrm rot="10800000">
            <a:off x="3271007" y="6421200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Shape 776"/>
          <p:cNvSpPr/>
          <p:nvPr/>
        </p:nvSpPr>
        <p:spPr>
          <a:xfrm>
            <a:off x="3215721" y="3267959"/>
            <a:ext cx="2994952" cy="1847461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7" name="Shape 777"/>
          <p:cNvCxnSpPr/>
          <p:nvPr/>
        </p:nvCxnSpPr>
        <p:spPr>
          <a:xfrm>
            <a:off x="3215721" y="3566535"/>
            <a:ext cx="299495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78" name="Shape 778"/>
          <p:cNvSpPr/>
          <p:nvPr/>
        </p:nvSpPr>
        <p:spPr>
          <a:xfrm>
            <a:off x="4286276" y="3279482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정보</a:t>
            </a:r>
          </a:p>
        </p:txBody>
      </p:sp>
      <p:sp>
        <p:nvSpPr>
          <p:cNvPr id="779" name="Shape 779"/>
          <p:cNvSpPr/>
          <p:nvPr/>
        </p:nvSpPr>
        <p:spPr>
          <a:xfrm>
            <a:off x="3503914" y="1127501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0" name="Shape 7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68253" y="116504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Shape 7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21673" y="1177169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Shape 7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74183" y="1174373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Shape 78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09646" y="116504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Shape 784"/>
          <p:cNvSpPr/>
          <p:nvPr/>
        </p:nvSpPr>
        <p:spPr>
          <a:xfrm>
            <a:off x="3742917" y="1166759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785" name="Shape 785"/>
          <p:cNvSpPr/>
          <p:nvPr/>
        </p:nvSpPr>
        <p:spPr>
          <a:xfrm>
            <a:off x="4399167" y="116053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786" name="Shape 786"/>
          <p:cNvSpPr/>
          <p:nvPr/>
        </p:nvSpPr>
        <p:spPr>
          <a:xfrm>
            <a:off x="5102076" y="1172976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787" name="Shape 787"/>
          <p:cNvSpPr/>
          <p:nvPr/>
        </p:nvSpPr>
        <p:spPr>
          <a:xfrm>
            <a:off x="5795662" y="1157425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788" name="Shape 788"/>
          <p:cNvCxnSpPr/>
          <p:nvPr/>
        </p:nvCxnSpPr>
        <p:spPr>
          <a:xfrm>
            <a:off x="3294185" y="1417496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89" name="Shape 789"/>
          <p:cNvSpPr/>
          <p:nvPr/>
        </p:nvSpPr>
        <p:spPr>
          <a:xfrm>
            <a:off x="3899789" y="6322178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Shape 790"/>
          <p:cNvSpPr/>
          <p:nvPr/>
        </p:nvSpPr>
        <p:spPr>
          <a:xfrm>
            <a:off x="5006205" y="2031046"/>
            <a:ext cx="1166503" cy="1110086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Shape 791"/>
          <p:cNvSpPr/>
          <p:nvPr/>
        </p:nvSpPr>
        <p:spPr>
          <a:xfrm>
            <a:off x="4990664" y="2048723"/>
            <a:ext cx="1180922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5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전쟁의전당은 집결 부대의 최대 수량을 결정합니다.</a:t>
            </a:r>
          </a:p>
        </p:txBody>
      </p:sp>
      <p:sp>
        <p:nvSpPr>
          <p:cNvPr id="792" name="Shape 792"/>
          <p:cNvSpPr/>
          <p:nvPr/>
        </p:nvSpPr>
        <p:spPr>
          <a:xfrm>
            <a:off x="3299926" y="3657798"/>
            <a:ext cx="2855306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rgbClr val="3856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집결부대 수량                  156,000 </a:t>
            </a:r>
            <a:r>
              <a:rPr b="1" lang="en-US" sz="1000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+8423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rgbClr val="3856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Shape 793"/>
          <p:cNvSpPr/>
          <p:nvPr/>
        </p:nvSpPr>
        <p:spPr>
          <a:xfrm>
            <a:off x="4056571" y="6387883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 정보</a:t>
            </a:r>
          </a:p>
        </p:txBody>
      </p:sp>
      <p:sp>
        <p:nvSpPr>
          <p:cNvPr id="794" name="Shape 794"/>
          <p:cNvSpPr/>
          <p:nvPr/>
        </p:nvSpPr>
        <p:spPr>
          <a:xfrm>
            <a:off x="215538" y="142595"/>
            <a:ext cx="24256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전쟁의전당 세부 정보</a:t>
            </a:r>
          </a:p>
        </p:txBody>
      </p:sp>
      <p:grpSp>
        <p:nvGrpSpPr>
          <p:cNvPr id="795" name="Shape 795"/>
          <p:cNvGrpSpPr/>
          <p:nvPr/>
        </p:nvGrpSpPr>
        <p:grpSpPr>
          <a:xfrm>
            <a:off x="6116527" y="1867439"/>
            <a:ext cx="4018072" cy="646676"/>
            <a:chOff x="7147370" y="1347566"/>
            <a:chExt cx="4861868" cy="646676"/>
          </a:xfrm>
        </p:grpSpPr>
        <p:sp>
          <p:nvSpPr>
            <p:cNvPr id="796" name="Shape 796"/>
            <p:cNvSpPr/>
            <p:nvPr/>
          </p:nvSpPr>
          <p:spPr>
            <a:xfrm>
              <a:off x="7756070" y="1347566"/>
              <a:ext cx="4253168" cy="6465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전쟁의전당에 대한 정보 내용을 확인 할 수 있습니다</a:t>
              </a:r>
            </a:p>
          </p:txBody>
        </p:sp>
        <p:cxnSp>
          <p:nvCxnSpPr>
            <p:cNvPr id="797" name="Shape 797"/>
            <p:cNvCxnSpPr>
              <a:stCxn id="796" idx="1"/>
            </p:cNvCxnSpPr>
            <p:nvPr/>
          </p:nvCxnSpPr>
          <p:spPr>
            <a:xfrm flipH="1">
              <a:off x="7147370" y="1670843"/>
              <a:ext cx="608700" cy="3234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grpSp>
        <p:nvGrpSpPr>
          <p:cNvPr id="798" name="Shape 798"/>
          <p:cNvGrpSpPr/>
          <p:nvPr/>
        </p:nvGrpSpPr>
        <p:grpSpPr>
          <a:xfrm>
            <a:off x="6052853" y="3413359"/>
            <a:ext cx="5871670" cy="1344476"/>
            <a:chOff x="7147068" y="1347566"/>
            <a:chExt cx="4460210" cy="1010125"/>
          </a:xfrm>
        </p:grpSpPr>
        <p:sp>
          <p:nvSpPr>
            <p:cNvPr id="799" name="Shape 799"/>
            <p:cNvSpPr/>
            <p:nvPr/>
          </p:nvSpPr>
          <p:spPr>
            <a:xfrm>
              <a:off x="7756068" y="1347566"/>
              <a:ext cx="3851210" cy="1010125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세부정보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28600" lvl="0" marL="228600" marR="0" rtl="0" algn="l">
                <a:spcBef>
                  <a:spcPts val="0"/>
                </a:spcBef>
                <a:buClr>
                  <a:schemeClr val="lt1"/>
                </a:buClr>
                <a:buSzPct val="100000"/>
                <a:buFont typeface="Arial"/>
                <a:buAutoNum type="arabicPeriod"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집결부대 수량(병사 집결 최대 수용량 입니다)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※ 추가 상승 값은 예외 내용으로 따로 정리 합니다.</a:t>
              </a:r>
            </a:p>
          </p:txBody>
        </p:sp>
        <p:cxnSp>
          <p:nvCxnSpPr>
            <p:cNvPr id="800" name="Shape 800"/>
            <p:cNvCxnSpPr>
              <a:stCxn id="799" idx="1"/>
            </p:cNvCxnSpPr>
            <p:nvPr/>
          </p:nvCxnSpPr>
          <p:spPr>
            <a:xfrm flipH="1">
              <a:off x="7147068" y="1852628"/>
              <a:ext cx="609000" cy="1416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grpSp>
        <p:nvGrpSpPr>
          <p:cNvPr id="801" name="Shape 801"/>
          <p:cNvGrpSpPr/>
          <p:nvPr/>
        </p:nvGrpSpPr>
        <p:grpSpPr>
          <a:xfrm>
            <a:off x="6155343" y="643302"/>
            <a:ext cx="4459910" cy="646676"/>
            <a:chOff x="7147370" y="1347566"/>
            <a:chExt cx="4459910" cy="646676"/>
          </a:xfrm>
        </p:grpSpPr>
        <p:sp>
          <p:nvSpPr>
            <p:cNvPr id="802" name="Shape 802"/>
            <p:cNvSpPr/>
            <p:nvPr/>
          </p:nvSpPr>
          <p:spPr>
            <a:xfrm>
              <a:off x="7756070" y="1347566"/>
              <a:ext cx="3851210" cy="6465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해당 재화 클릭 시 해당 하는 자원 구매, 사용 화면으로 이동 하도록 함(</a:t>
              </a:r>
              <a:r>
                <a:rPr lang="en-US" sz="12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(S2_자원구매 및 사용.PPT)</a:t>
              </a:r>
            </a:p>
          </p:txBody>
        </p:sp>
        <p:cxnSp>
          <p:nvCxnSpPr>
            <p:cNvPr id="803" name="Shape 803"/>
            <p:cNvCxnSpPr>
              <a:stCxn id="802" idx="1"/>
            </p:cNvCxnSpPr>
            <p:nvPr/>
          </p:nvCxnSpPr>
          <p:spPr>
            <a:xfrm flipH="1">
              <a:off x="7147370" y="1670843"/>
              <a:ext cx="608700" cy="3234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sp>
        <p:nvSpPr>
          <p:cNvPr id="804" name="Shape 804"/>
          <p:cNvSpPr/>
          <p:nvPr/>
        </p:nvSpPr>
        <p:spPr>
          <a:xfrm>
            <a:off x="161684" y="5819057"/>
            <a:ext cx="2426985" cy="44160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뒤로 가기 버튼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클릭 시 팝업을 닫히도록 처리</a:t>
            </a:r>
          </a:p>
        </p:txBody>
      </p:sp>
      <p:cxnSp>
        <p:nvCxnSpPr>
          <p:cNvPr id="805" name="Shape 805"/>
          <p:cNvCxnSpPr>
            <a:stCxn id="804" idx="3"/>
          </p:cNvCxnSpPr>
          <p:nvPr/>
        </p:nvCxnSpPr>
        <p:spPr>
          <a:xfrm>
            <a:off x="2588670" y="6039860"/>
            <a:ext cx="797400" cy="3738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06" name="Shape 806"/>
          <p:cNvSpPr/>
          <p:nvPr/>
        </p:nvSpPr>
        <p:spPr>
          <a:xfrm>
            <a:off x="356117" y="5151510"/>
            <a:ext cx="2426985" cy="44160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상세 정보 클릭 시 팝업 호출</a:t>
            </a:r>
          </a:p>
        </p:txBody>
      </p:sp>
      <p:cxnSp>
        <p:nvCxnSpPr>
          <p:cNvPr id="807" name="Shape 807"/>
          <p:cNvCxnSpPr>
            <a:stCxn id="806" idx="3"/>
          </p:cNvCxnSpPr>
          <p:nvPr/>
        </p:nvCxnSpPr>
        <p:spPr>
          <a:xfrm>
            <a:off x="2783103" y="5372312"/>
            <a:ext cx="1474800" cy="956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08" name="Shape 808"/>
          <p:cNvSpPr/>
          <p:nvPr/>
        </p:nvSpPr>
        <p:spPr>
          <a:xfrm>
            <a:off x="3846687" y="1898993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LV30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전쟁의전당</a:t>
            </a:r>
          </a:p>
        </p:txBody>
      </p:sp>
      <p:cxnSp>
        <p:nvCxnSpPr>
          <p:cNvPr id="809" name="Shape 809"/>
          <p:cNvCxnSpPr/>
          <p:nvPr/>
        </p:nvCxnSpPr>
        <p:spPr>
          <a:xfrm>
            <a:off x="3680337" y="1915503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810" name="Shape 810"/>
          <p:cNvCxnSpPr/>
          <p:nvPr/>
        </p:nvCxnSpPr>
        <p:spPr>
          <a:xfrm>
            <a:off x="3674117" y="2226525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811" name="Shape 811"/>
          <p:cNvPicPr preferRelativeResize="0"/>
          <p:nvPr/>
        </p:nvPicPr>
        <p:blipFill rotWithShape="1">
          <a:blip r:embed="rId8">
            <a:alphaModFix/>
          </a:blip>
          <a:srcRect b="19051" l="15264" r="11960" t="13729"/>
          <a:stretch/>
        </p:blipFill>
        <p:spPr>
          <a:xfrm>
            <a:off x="3631457" y="2275915"/>
            <a:ext cx="944364" cy="87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Shape 8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3728" y="941036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Shape 818"/>
          <p:cNvSpPr/>
          <p:nvPr/>
        </p:nvSpPr>
        <p:spPr>
          <a:xfrm>
            <a:off x="4010803" y="941036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Shape 819"/>
          <p:cNvSpPr/>
          <p:nvPr/>
        </p:nvSpPr>
        <p:spPr>
          <a:xfrm>
            <a:off x="4003482" y="1283592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820" name="Shape 820"/>
          <p:cNvSpPr/>
          <p:nvPr/>
        </p:nvSpPr>
        <p:spPr>
          <a:xfrm>
            <a:off x="4010803" y="5042196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821" name="Shape 821"/>
          <p:cNvSpPr/>
          <p:nvPr/>
        </p:nvSpPr>
        <p:spPr>
          <a:xfrm>
            <a:off x="4086294" y="6170205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Shape 822"/>
          <p:cNvSpPr/>
          <p:nvPr/>
        </p:nvSpPr>
        <p:spPr>
          <a:xfrm rot="10800000">
            <a:off x="4169664" y="6262581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Shape 823"/>
          <p:cNvSpPr/>
          <p:nvPr/>
        </p:nvSpPr>
        <p:spPr>
          <a:xfrm>
            <a:off x="4402571" y="968882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4" name="Shape 8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6910" y="100642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Shape 8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20330" y="1018549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Shape 8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72841" y="1015753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Shape 8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08303" y="100642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Shape 828"/>
          <p:cNvSpPr/>
          <p:nvPr/>
        </p:nvSpPr>
        <p:spPr>
          <a:xfrm>
            <a:off x="4641575" y="1008140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829" name="Shape 829"/>
          <p:cNvSpPr/>
          <p:nvPr/>
        </p:nvSpPr>
        <p:spPr>
          <a:xfrm>
            <a:off x="5297825" y="100191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830" name="Shape 830"/>
          <p:cNvSpPr/>
          <p:nvPr/>
        </p:nvSpPr>
        <p:spPr>
          <a:xfrm>
            <a:off x="6000732" y="101435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831" name="Shape 831"/>
          <p:cNvSpPr/>
          <p:nvPr/>
        </p:nvSpPr>
        <p:spPr>
          <a:xfrm>
            <a:off x="6694318" y="998804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832" name="Shape 832"/>
          <p:cNvCxnSpPr/>
          <p:nvPr/>
        </p:nvCxnSpPr>
        <p:spPr>
          <a:xfrm>
            <a:off x="4192842" y="1258876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33" name="Shape 833"/>
          <p:cNvSpPr/>
          <p:nvPr/>
        </p:nvSpPr>
        <p:spPr>
          <a:xfrm>
            <a:off x="5217546" y="616355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Shape 834"/>
          <p:cNvSpPr/>
          <p:nvPr/>
        </p:nvSpPr>
        <p:spPr>
          <a:xfrm>
            <a:off x="6790636" y="6216823"/>
            <a:ext cx="49244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철거</a:t>
            </a:r>
          </a:p>
        </p:txBody>
      </p:sp>
      <p:sp>
        <p:nvSpPr>
          <p:cNvPr id="835" name="Shape 835"/>
          <p:cNvSpPr/>
          <p:nvPr/>
        </p:nvSpPr>
        <p:spPr>
          <a:xfrm>
            <a:off x="5904862" y="1872425"/>
            <a:ext cx="1166503" cy="1110086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Shape 836"/>
          <p:cNvSpPr/>
          <p:nvPr/>
        </p:nvSpPr>
        <p:spPr>
          <a:xfrm>
            <a:off x="5889321" y="1890102"/>
            <a:ext cx="1180922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5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전쟁의전당은 집결 부대의 최대 수량을 결정합니다.</a:t>
            </a:r>
          </a:p>
        </p:txBody>
      </p:sp>
      <p:sp>
        <p:nvSpPr>
          <p:cNvPr id="837" name="Shape 837"/>
          <p:cNvSpPr/>
          <p:nvPr/>
        </p:nvSpPr>
        <p:spPr>
          <a:xfrm>
            <a:off x="5364803" y="6229264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 정보</a:t>
            </a:r>
          </a:p>
        </p:txBody>
      </p:sp>
      <p:sp>
        <p:nvSpPr>
          <p:cNvPr id="838" name="Shape 838"/>
          <p:cNvSpPr/>
          <p:nvPr/>
        </p:nvSpPr>
        <p:spPr>
          <a:xfrm>
            <a:off x="215538" y="142595"/>
            <a:ext cx="34467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전쟁의전당 상세정보_세부 수치</a:t>
            </a:r>
          </a:p>
        </p:txBody>
      </p:sp>
      <p:pic>
        <p:nvPicPr>
          <p:cNvPr id="839" name="Shape 8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554" y="941036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Shape 840"/>
          <p:cNvSpPr/>
          <p:nvPr/>
        </p:nvSpPr>
        <p:spPr>
          <a:xfrm>
            <a:off x="550627" y="941036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Shape 841"/>
          <p:cNvSpPr/>
          <p:nvPr/>
        </p:nvSpPr>
        <p:spPr>
          <a:xfrm>
            <a:off x="543308" y="1283592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842" name="Shape 842"/>
          <p:cNvSpPr/>
          <p:nvPr/>
        </p:nvSpPr>
        <p:spPr>
          <a:xfrm>
            <a:off x="550627" y="5042196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843" name="Shape 843"/>
          <p:cNvSpPr/>
          <p:nvPr/>
        </p:nvSpPr>
        <p:spPr>
          <a:xfrm>
            <a:off x="626120" y="6170205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Shape 844"/>
          <p:cNvSpPr/>
          <p:nvPr/>
        </p:nvSpPr>
        <p:spPr>
          <a:xfrm rot="10800000">
            <a:off x="709490" y="6262581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Shape 845"/>
          <p:cNvSpPr/>
          <p:nvPr/>
        </p:nvSpPr>
        <p:spPr>
          <a:xfrm>
            <a:off x="654202" y="3109340"/>
            <a:ext cx="2994952" cy="1847461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6" name="Shape 846"/>
          <p:cNvCxnSpPr/>
          <p:nvPr/>
        </p:nvCxnSpPr>
        <p:spPr>
          <a:xfrm>
            <a:off x="654202" y="3407914"/>
            <a:ext cx="299495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47" name="Shape 847"/>
          <p:cNvSpPr/>
          <p:nvPr/>
        </p:nvSpPr>
        <p:spPr>
          <a:xfrm>
            <a:off x="1724758" y="3120861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정보</a:t>
            </a:r>
          </a:p>
        </p:txBody>
      </p:sp>
      <p:pic>
        <p:nvPicPr>
          <p:cNvPr id="848" name="Shape 84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368289" y="3083236"/>
            <a:ext cx="364318" cy="318778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Shape 849"/>
          <p:cNvSpPr/>
          <p:nvPr/>
        </p:nvSpPr>
        <p:spPr>
          <a:xfrm>
            <a:off x="942396" y="968882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0" name="Shape 8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06734" y="100642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Shape 8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0155" y="1018549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Shape 8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12666" y="1015753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Shape 8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48127" y="100642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Shape 854"/>
          <p:cNvSpPr/>
          <p:nvPr/>
        </p:nvSpPr>
        <p:spPr>
          <a:xfrm>
            <a:off x="1181400" y="1008140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855" name="Shape 855"/>
          <p:cNvSpPr/>
          <p:nvPr/>
        </p:nvSpPr>
        <p:spPr>
          <a:xfrm>
            <a:off x="1837650" y="100191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856" name="Shape 856"/>
          <p:cNvSpPr/>
          <p:nvPr/>
        </p:nvSpPr>
        <p:spPr>
          <a:xfrm>
            <a:off x="2540558" y="101435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857" name="Shape 857"/>
          <p:cNvSpPr/>
          <p:nvPr/>
        </p:nvSpPr>
        <p:spPr>
          <a:xfrm>
            <a:off x="3234143" y="998804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858" name="Shape 858"/>
          <p:cNvCxnSpPr/>
          <p:nvPr/>
        </p:nvCxnSpPr>
        <p:spPr>
          <a:xfrm>
            <a:off x="732666" y="1258876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59" name="Shape 859"/>
          <p:cNvSpPr/>
          <p:nvPr/>
        </p:nvSpPr>
        <p:spPr>
          <a:xfrm>
            <a:off x="1338270" y="616355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Shape 860"/>
          <p:cNvSpPr/>
          <p:nvPr/>
        </p:nvSpPr>
        <p:spPr>
          <a:xfrm>
            <a:off x="2555741" y="6154226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Shape 861"/>
          <p:cNvSpPr/>
          <p:nvPr/>
        </p:nvSpPr>
        <p:spPr>
          <a:xfrm>
            <a:off x="2854211" y="6216823"/>
            <a:ext cx="49244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철거</a:t>
            </a:r>
          </a:p>
        </p:txBody>
      </p:sp>
      <p:sp>
        <p:nvSpPr>
          <p:cNvPr id="862" name="Shape 862"/>
          <p:cNvSpPr/>
          <p:nvPr/>
        </p:nvSpPr>
        <p:spPr>
          <a:xfrm>
            <a:off x="2444688" y="1872425"/>
            <a:ext cx="1166503" cy="1110086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Shape 863"/>
          <p:cNvSpPr/>
          <p:nvPr/>
        </p:nvSpPr>
        <p:spPr>
          <a:xfrm>
            <a:off x="2429147" y="1890102"/>
            <a:ext cx="1180922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5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전쟁의전당은 부상병을 치료 할 수 있는 장소 입니다</a:t>
            </a:r>
          </a:p>
        </p:txBody>
      </p:sp>
      <p:sp>
        <p:nvSpPr>
          <p:cNvPr id="864" name="Shape 864"/>
          <p:cNvSpPr/>
          <p:nvPr/>
        </p:nvSpPr>
        <p:spPr>
          <a:xfrm>
            <a:off x="738408" y="3499178"/>
            <a:ext cx="2855306" cy="553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부상병수용량                       8,000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전체 부상병 수용량               60000 </a:t>
            </a:r>
            <a:r>
              <a:rPr b="1" lang="en-US" sz="1000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+8423</a:t>
            </a:r>
          </a:p>
        </p:txBody>
      </p:sp>
      <p:sp>
        <p:nvSpPr>
          <p:cNvPr id="865" name="Shape 865"/>
          <p:cNvSpPr/>
          <p:nvPr/>
        </p:nvSpPr>
        <p:spPr>
          <a:xfrm>
            <a:off x="1495053" y="6229264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 정보</a:t>
            </a:r>
          </a:p>
        </p:txBody>
      </p:sp>
      <p:pic>
        <p:nvPicPr>
          <p:cNvPr id="866" name="Shape 86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26020" y="1909216"/>
            <a:ext cx="1247895" cy="8436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7" name="Shape 867"/>
          <p:cNvCxnSpPr>
            <a:endCxn id="833" idx="0"/>
          </p:cNvCxnSpPr>
          <p:nvPr/>
        </p:nvCxnSpPr>
        <p:spPr>
          <a:xfrm>
            <a:off x="3396583" y="4450557"/>
            <a:ext cx="2380800" cy="17130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68" name="Shape 868"/>
          <p:cNvSpPr/>
          <p:nvPr/>
        </p:nvSpPr>
        <p:spPr>
          <a:xfrm>
            <a:off x="610837" y="1034904"/>
            <a:ext cx="3027253" cy="5539200"/>
          </a:xfrm>
          <a:prstGeom prst="roundRect">
            <a:avLst>
              <a:gd fmla="val 1665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Shape 869"/>
          <p:cNvSpPr/>
          <p:nvPr/>
        </p:nvSpPr>
        <p:spPr>
          <a:xfrm>
            <a:off x="594381" y="1305025"/>
            <a:ext cx="31282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전쟁의전당은 연맹과 관련된 기능을 제공합니다 연맹원간의 서로 지원을 해줄 수 있습니다..</a:t>
            </a:r>
          </a:p>
        </p:txBody>
      </p:sp>
      <p:sp>
        <p:nvSpPr>
          <p:cNvPr id="870" name="Shape 870"/>
          <p:cNvSpPr/>
          <p:nvPr/>
        </p:nvSpPr>
        <p:spPr>
          <a:xfrm>
            <a:off x="1579170" y="1042187"/>
            <a:ext cx="139506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전쟁의전당 LV 14</a:t>
            </a:r>
          </a:p>
        </p:txBody>
      </p:sp>
      <p:cxnSp>
        <p:nvCxnSpPr>
          <p:cNvPr id="871" name="Shape 871"/>
          <p:cNvCxnSpPr/>
          <p:nvPr/>
        </p:nvCxnSpPr>
        <p:spPr>
          <a:xfrm>
            <a:off x="610837" y="1307307"/>
            <a:ext cx="302725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72" name="Shape 872"/>
          <p:cNvSpPr/>
          <p:nvPr/>
        </p:nvSpPr>
        <p:spPr>
          <a:xfrm>
            <a:off x="646818" y="1708817"/>
            <a:ext cx="2946896" cy="23838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전쟁의전당 세부 내용</a:t>
            </a:r>
          </a:p>
        </p:txBody>
      </p:sp>
      <p:sp>
        <p:nvSpPr>
          <p:cNvPr id="873" name="Shape 873"/>
          <p:cNvSpPr/>
          <p:nvPr/>
        </p:nvSpPr>
        <p:spPr>
          <a:xfrm>
            <a:off x="3295457" y="1012841"/>
            <a:ext cx="373225" cy="287383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74" name="Shape 874"/>
          <p:cNvGraphicFramePr/>
          <p:nvPr/>
        </p:nvGraphicFramePr>
        <p:xfrm>
          <a:off x="654172" y="201408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{C7F8CF06-9EB6-47B4-AF92-F7DE37F5F435}</a:tableStyleId>
              </a:tblPr>
              <a:tblGrid>
                <a:gridCol w="868150"/>
                <a:gridCol w="1022050"/>
                <a:gridCol w="1047550"/>
              </a:tblGrid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800" u="none" cap="none" strike="noStrike"/>
                        <a:t>레벨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전투력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집결 부대 수량 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800" u="none" cap="none" strike="noStrike"/>
                        <a:t>1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800" u="none" cap="none" strike="noStrike"/>
                        <a:t>2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800" u="none" cap="none" strike="noStrike"/>
                        <a:t>3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800" u="none" cap="none" strike="noStrike"/>
                        <a:t>4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800" u="none" cap="none" strike="noStrike"/>
                        <a:t>5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800" u="none" cap="none" strike="noStrike"/>
                        <a:t>6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800" u="none" cap="none" strike="noStrike"/>
                        <a:t>7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800" u="none" cap="none" strike="noStrike"/>
                        <a:t>8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17000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17000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800" u="none" cap="none" strike="noStrike"/>
                        <a:t>9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18000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18000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800" u="none" cap="none" strike="noStrike"/>
                        <a:t>10　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800" u="none" cap="none" strike="noStrike"/>
                        <a:t>11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800" u="none" cap="none" strike="noStrike"/>
                        <a:t>12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21000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21000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800" u="none" cap="none" strike="noStrike"/>
                        <a:t>13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22000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22000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800" u="none" cap="none" strike="noStrike"/>
                        <a:t>14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23000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23000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D966"/>
                    </a:solidFill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800" u="none" cap="none" strike="noStrike"/>
                        <a:t>15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24000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24000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800" u="none" cap="none" strike="noStrike"/>
                        <a:t>16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800" u="none" cap="none" strike="noStrike"/>
                        <a:t>17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26000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26000</a:t>
                      </a: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875" name="Shape 875"/>
          <p:cNvSpPr/>
          <p:nvPr/>
        </p:nvSpPr>
        <p:spPr>
          <a:xfrm>
            <a:off x="658670" y="6184455"/>
            <a:ext cx="2427268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※ 스크롤 가능 하도록 구현 필요</a:t>
            </a:r>
          </a:p>
        </p:txBody>
      </p:sp>
      <p:sp>
        <p:nvSpPr>
          <p:cNvPr id="876" name="Shape 876"/>
          <p:cNvSpPr/>
          <p:nvPr/>
        </p:nvSpPr>
        <p:spPr>
          <a:xfrm>
            <a:off x="3351439" y="6133230"/>
            <a:ext cx="254992" cy="42031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Shape 877"/>
          <p:cNvSpPr/>
          <p:nvPr/>
        </p:nvSpPr>
        <p:spPr>
          <a:xfrm>
            <a:off x="4487891" y="1769790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LV30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전쟁의전당</a:t>
            </a:r>
          </a:p>
        </p:txBody>
      </p:sp>
      <p:cxnSp>
        <p:nvCxnSpPr>
          <p:cNvPr id="878" name="Shape 878"/>
          <p:cNvCxnSpPr/>
          <p:nvPr/>
        </p:nvCxnSpPr>
        <p:spPr>
          <a:xfrm>
            <a:off x="4495232" y="1786300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879" name="Shape 879"/>
          <p:cNvCxnSpPr/>
          <p:nvPr/>
        </p:nvCxnSpPr>
        <p:spPr>
          <a:xfrm>
            <a:off x="4489012" y="2097321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80" name="Shape 880"/>
          <p:cNvSpPr/>
          <p:nvPr/>
        </p:nvSpPr>
        <p:spPr>
          <a:xfrm>
            <a:off x="4101546" y="3086984"/>
            <a:ext cx="2994952" cy="1847461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1" name="Shape 881"/>
          <p:cNvCxnSpPr/>
          <p:nvPr/>
        </p:nvCxnSpPr>
        <p:spPr>
          <a:xfrm>
            <a:off x="4101546" y="3385560"/>
            <a:ext cx="299495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82" name="Shape 882"/>
          <p:cNvSpPr/>
          <p:nvPr/>
        </p:nvSpPr>
        <p:spPr>
          <a:xfrm>
            <a:off x="5172101" y="3098507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정보</a:t>
            </a:r>
          </a:p>
        </p:txBody>
      </p:sp>
      <p:sp>
        <p:nvSpPr>
          <p:cNvPr id="883" name="Shape 883"/>
          <p:cNvSpPr/>
          <p:nvPr/>
        </p:nvSpPr>
        <p:spPr>
          <a:xfrm>
            <a:off x="4185751" y="3476823"/>
            <a:ext cx="2855306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집결부대 수량                  156,000 </a:t>
            </a:r>
            <a:r>
              <a:rPr b="1" lang="en-US" sz="1000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+8423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rgbClr val="3856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4" name="Shape 884"/>
          <p:cNvPicPr preferRelativeResize="0"/>
          <p:nvPr/>
        </p:nvPicPr>
        <p:blipFill rotWithShape="1">
          <a:blip r:embed="rId10">
            <a:alphaModFix/>
          </a:blip>
          <a:srcRect b="19051" l="15264" r="11960" t="13729"/>
          <a:stretch/>
        </p:blipFill>
        <p:spPr>
          <a:xfrm>
            <a:off x="4456221" y="2111050"/>
            <a:ext cx="944364" cy="87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" name="Shape 8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304" y="845786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Shape 891"/>
          <p:cNvSpPr/>
          <p:nvPr/>
        </p:nvSpPr>
        <p:spPr>
          <a:xfrm>
            <a:off x="610377" y="845786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Shape 892"/>
          <p:cNvSpPr/>
          <p:nvPr/>
        </p:nvSpPr>
        <p:spPr>
          <a:xfrm>
            <a:off x="603058" y="1188342"/>
            <a:ext cx="3172516" cy="42522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893" name="Shape 893"/>
          <p:cNvSpPr/>
          <p:nvPr/>
        </p:nvSpPr>
        <p:spPr>
          <a:xfrm>
            <a:off x="610377" y="4946946"/>
            <a:ext cx="3181996" cy="821457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894" name="Shape 894"/>
          <p:cNvSpPr/>
          <p:nvPr/>
        </p:nvSpPr>
        <p:spPr>
          <a:xfrm>
            <a:off x="685870" y="6074955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Shape 895"/>
          <p:cNvSpPr/>
          <p:nvPr/>
        </p:nvSpPr>
        <p:spPr>
          <a:xfrm rot="10800000">
            <a:off x="769240" y="6167331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Shape 896"/>
          <p:cNvSpPr/>
          <p:nvPr/>
        </p:nvSpPr>
        <p:spPr>
          <a:xfrm>
            <a:off x="1002146" y="873632"/>
            <a:ext cx="2766879" cy="2899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7" name="Shape 8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6484" y="911171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Shape 8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9905" y="923299"/>
            <a:ext cx="278180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Shape 89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72416" y="920503"/>
            <a:ext cx="279204" cy="22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Shape 90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07877" y="911171"/>
            <a:ext cx="237905" cy="2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Shape 901"/>
          <p:cNvSpPr/>
          <p:nvPr/>
        </p:nvSpPr>
        <p:spPr>
          <a:xfrm>
            <a:off x="1241150" y="912890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902" name="Shape 902"/>
          <p:cNvSpPr/>
          <p:nvPr/>
        </p:nvSpPr>
        <p:spPr>
          <a:xfrm>
            <a:off x="1897400" y="90666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903" name="Shape 903"/>
          <p:cNvSpPr/>
          <p:nvPr/>
        </p:nvSpPr>
        <p:spPr>
          <a:xfrm>
            <a:off x="2600308" y="919107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sp>
        <p:nvSpPr>
          <p:cNvPr id="904" name="Shape 904"/>
          <p:cNvSpPr/>
          <p:nvPr/>
        </p:nvSpPr>
        <p:spPr>
          <a:xfrm>
            <a:off x="3293894" y="903554"/>
            <a:ext cx="514884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100.1K</a:t>
            </a:r>
          </a:p>
        </p:txBody>
      </p:sp>
      <p:cxnSp>
        <p:nvCxnSpPr>
          <p:cNvPr id="905" name="Shape 905"/>
          <p:cNvCxnSpPr/>
          <p:nvPr/>
        </p:nvCxnSpPr>
        <p:spPr>
          <a:xfrm>
            <a:off x="792416" y="1163626"/>
            <a:ext cx="2952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906" name="Shape 906"/>
          <p:cNvSpPr/>
          <p:nvPr/>
        </p:nvSpPr>
        <p:spPr>
          <a:xfrm>
            <a:off x="1398020" y="606830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Shape 907"/>
          <p:cNvSpPr/>
          <p:nvPr/>
        </p:nvSpPr>
        <p:spPr>
          <a:xfrm>
            <a:off x="2615491" y="6058976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Shape 908"/>
          <p:cNvSpPr/>
          <p:nvPr/>
        </p:nvSpPr>
        <p:spPr>
          <a:xfrm>
            <a:off x="2599636" y="6131098"/>
            <a:ext cx="1221808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취소</a:t>
            </a:r>
          </a:p>
        </p:txBody>
      </p:sp>
      <p:sp>
        <p:nvSpPr>
          <p:cNvPr id="909" name="Shape 909"/>
          <p:cNvSpPr/>
          <p:nvPr/>
        </p:nvSpPr>
        <p:spPr>
          <a:xfrm>
            <a:off x="2504438" y="1777175"/>
            <a:ext cx="1166503" cy="1110086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2700">
            <a:solidFill>
              <a:srgbClr val="FFF2CC"/>
            </a:solidFill>
            <a:prstDash val="dash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Shape 910"/>
          <p:cNvSpPr/>
          <p:nvPr/>
        </p:nvSpPr>
        <p:spPr>
          <a:xfrm>
            <a:off x="2488897" y="1794852"/>
            <a:ext cx="1180922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5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전쟁의전당은 집결 부대의 최대 수량을 결정합니다.</a:t>
            </a:r>
          </a:p>
        </p:txBody>
      </p:sp>
      <p:sp>
        <p:nvSpPr>
          <p:cNvPr id="911" name="Shape 911"/>
          <p:cNvSpPr/>
          <p:nvPr/>
        </p:nvSpPr>
        <p:spPr>
          <a:xfrm>
            <a:off x="1554803" y="6134014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 정보</a:t>
            </a:r>
          </a:p>
        </p:txBody>
      </p:sp>
      <p:sp>
        <p:nvSpPr>
          <p:cNvPr id="912" name="Shape 912"/>
          <p:cNvSpPr/>
          <p:nvPr/>
        </p:nvSpPr>
        <p:spPr>
          <a:xfrm>
            <a:off x="215538" y="142595"/>
            <a:ext cx="41392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전쟁의전당 상세정보_업그레이드 취소</a:t>
            </a:r>
          </a:p>
        </p:txBody>
      </p:sp>
      <p:sp>
        <p:nvSpPr>
          <p:cNvPr id="913" name="Shape 913"/>
          <p:cNvSpPr/>
          <p:nvPr/>
        </p:nvSpPr>
        <p:spPr>
          <a:xfrm>
            <a:off x="1071533" y="1674540"/>
            <a:ext cx="851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LV30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전쟁의전당</a:t>
            </a:r>
          </a:p>
        </p:txBody>
      </p:sp>
      <p:cxnSp>
        <p:nvCxnSpPr>
          <p:cNvPr id="914" name="Shape 914"/>
          <p:cNvCxnSpPr/>
          <p:nvPr/>
        </p:nvCxnSpPr>
        <p:spPr>
          <a:xfrm>
            <a:off x="1094808" y="1691050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915" name="Shape 915"/>
          <p:cNvCxnSpPr/>
          <p:nvPr/>
        </p:nvCxnSpPr>
        <p:spPr>
          <a:xfrm>
            <a:off x="1088587" y="2002071"/>
            <a:ext cx="816901" cy="0"/>
          </a:xfrm>
          <a:prstGeom prst="straightConnector1">
            <a:avLst/>
          </a:prstGeom>
          <a:noFill/>
          <a:ln cap="flat" cmpd="sng" w="9525">
            <a:solidFill>
              <a:srgbClr val="FFF2CC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916" name="Shape 916"/>
          <p:cNvSpPr/>
          <p:nvPr/>
        </p:nvSpPr>
        <p:spPr>
          <a:xfrm>
            <a:off x="3996435" y="873632"/>
            <a:ext cx="6909690" cy="1938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취소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 취소의 경우 건물이 업그레이드 진행 상태에서 나오는 버튼 입니다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철거 버튼이 업그레이드 취소 버튼으로 변경 되어지게 되어집니다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업그레이드 취소 진행 시 팝업창이 호출 되어지게 되어지며, 업그레이드 취소 시 업그레이드 비용이 50% 복구 되어지게 되어집니다.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Shape 917"/>
          <p:cNvSpPr/>
          <p:nvPr/>
        </p:nvSpPr>
        <p:spPr>
          <a:xfrm>
            <a:off x="5273537" y="2952323"/>
            <a:ext cx="2846648" cy="1994622"/>
          </a:xfrm>
          <a:prstGeom prst="roundRect">
            <a:avLst>
              <a:gd fmla="val 310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업그레이드를 취소 할 경우 자원은 절반만 복구 되어집니다. 업그레이드를 취소 하시겠습니까 ?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Shape 918"/>
          <p:cNvSpPr/>
          <p:nvPr/>
        </p:nvSpPr>
        <p:spPr>
          <a:xfrm>
            <a:off x="6041314" y="4467966"/>
            <a:ext cx="1311093" cy="32619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</a:p>
        </p:txBody>
      </p:sp>
      <p:cxnSp>
        <p:nvCxnSpPr>
          <p:cNvPr id="919" name="Shape 919"/>
          <p:cNvCxnSpPr>
            <a:stCxn id="907" idx="0"/>
            <a:endCxn id="917" idx="1"/>
          </p:cNvCxnSpPr>
          <p:nvPr/>
        </p:nvCxnSpPr>
        <p:spPr>
          <a:xfrm flipH="1" rot="10800000">
            <a:off x="3175328" y="3949676"/>
            <a:ext cx="2098200" cy="21093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20" name="Shape 920"/>
          <p:cNvSpPr/>
          <p:nvPr/>
        </p:nvSpPr>
        <p:spPr>
          <a:xfrm>
            <a:off x="691595" y="3029834"/>
            <a:ext cx="2994952" cy="1847461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1" name="Shape 921"/>
          <p:cNvCxnSpPr/>
          <p:nvPr/>
        </p:nvCxnSpPr>
        <p:spPr>
          <a:xfrm>
            <a:off x="691595" y="3328410"/>
            <a:ext cx="299495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922" name="Shape 922"/>
          <p:cNvSpPr/>
          <p:nvPr/>
        </p:nvSpPr>
        <p:spPr>
          <a:xfrm>
            <a:off x="1762151" y="3041357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정보</a:t>
            </a:r>
          </a:p>
        </p:txBody>
      </p:sp>
      <p:sp>
        <p:nvSpPr>
          <p:cNvPr id="923" name="Shape 923"/>
          <p:cNvSpPr/>
          <p:nvPr/>
        </p:nvSpPr>
        <p:spPr>
          <a:xfrm>
            <a:off x="775802" y="3419673"/>
            <a:ext cx="2855306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rgbClr val="3856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rgbClr val="3856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rgbClr val="3856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집결부대 수량                  156,000 </a:t>
            </a:r>
            <a:r>
              <a:rPr b="1" lang="en-US" sz="1000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+8423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rgbClr val="3856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4" name="Shape 924"/>
          <p:cNvPicPr preferRelativeResize="0"/>
          <p:nvPr/>
        </p:nvPicPr>
        <p:blipFill rotWithShape="1">
          <a:blip r:embed="rId8">
            <a:alphaModFix/>
          </a:blip>
          <a:srcRect b="19051" l="15264" r="11960" t="13729"/>
          <a:stretch/>
        </p:blipFill>
        <p:spPr>
          <a:xfrm>
            <a:off x="1042475" y="2042908"/>
            <a:ext cx="944364" cy="87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Shape 930"/>
          <p:cNvSpPr/>
          <p:nvPr/>
        </p:nvSpPr>
        <p:spPr>
          <a:xfrm>
            <a:off x="4336028" y="241187"/>
            <a:ext cx="3520799" cy="6234545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Shape 931"/>
          <p:cNvSpPr/>
          <p:nvPr/>
        </p:nvSpPr>
        <p:spPr>
          <a:xfrm>
            <a:off x="4336028" y="241187"/>
            <a:ext cx="3520799" cy="37463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전쟁</a:t>
            </a:r>
          </a:p>
        </p:txBody>
      </p:sp>
      <p:sp>
        <p:nvSpPr>
          <p:cNvPr id="932" name="Shape 932"/>
          <p:cNvSpPr/>
          <p:nvPr/>
        </p:nvSpPr>
        <p:spPr>
          <a:xfrm>
            <a:off x="4336028" y="5971594"/>
            <a:ext cx="3520799" cy="50421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Shape 933"/>
          <p:cNvSpPr/>
          <p:nvPr/>
        </p:nvSpPr>
        <p:spPr>
          <a:xfrm>
            <a:off x="5551714" y="6069564"/>
            <a:ext cx="1306286" cy="30826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 기록</a:t>
            </a:r>
          </a:p>
        </p:txBody>
      </p:sp>
      <p:grpSp>
        <p:nvGrpSpPr>
          <p:cNvPr id="934" name="Shape 934"/>
          <p:cNvGrpSpPr/>
          <p:nvPr/>
        </p:nvGrpSpPr>
        <p:grpSpPr>
          <a:xfrm>
            <a:off x="4336028" y="649341"/>
            <a:ext cx="3520799" cy="1143837"/>
            <a:chOff x="4336028" y="1003904"/>
            <a:chExt cx="3520799" cy="1143837"/>
          </a:xfrm>
        </p:grpSpPr>
        <p:sp>
          <p:nvSpPr>
            <p:cNvPr id="935" name="Shape 935"/>
            <p:cNvSpPr/>
            <p:nvPr/>
          </p:nvSpPr>
          <p:spPr>
            <a:xfrm>
              <a:off x="4336028" y="1438615"/>
              <a:ext cx="3520799" cy="709126"/>
            </a:xfrm>
            <a:prstGeom prst="roundRect">
              <a:avLst>
                <a:gd fmla="val 877" name="adj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Shape 936"/>
            <p:cNvSpPr/>
            <p:nvPr/>
          </p:nvSpPr>
          <p:spPr>
            <a:xfrm>
              <a:off x="4429158" y="1474236"/>
              <a:ext cx="587828" cy="636183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Shape 937"/>
            <p:cNvSpPr/>
            <p:nvPr/>
          </p:nvSpPr>
          <p:spPr>
            <a:xfrm>
              <a:off x="7164422" y="1474236"/>
              <a:ext cx="587828" cy="636183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Shape 938"/>
            <p:cNvSpPr/>
            <p:nvPr/>
          </p:nvSpPr>
          <p:spPr>
            <a:xfrm>
              <a:off x="4336028" y="1184987"/>
              <a:ext cx="3520799" cy="251925"/>
            </a:xfrm>
            <a:prstGeom prst="roundRect">
              <a:avLst>
                <a:gd fmla="val 877" name="adj"/>
              </a:avLst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행군 중 : 00:00:00</a:t>
              </a:r>
            </a:p>
          </p:txBody>
        </p:sp>
        <p:sp>
          <p:nvSpPr>
            <p:cNvPr id="939" name="Shape 939"/>
            <p:cNvSpPr/>
            <p:nvPr/>
          </p:nvSpPr>
          <p:spPr>
            <a:xfrm>
              <a:off x="5558337" y="1003904"/>
              <a:ext cx="1106424" cy="211469"/>
            </a:xfrm>
            <a:prstGeom prst="roundRect">
              <a:avLst>
                <a:gd fmla="val 29932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공격</a:t>
              </a:r>
            </a:p>
          </p:txBody>
        </p:sp>
      </p:grpSp>
      <p:pic>
        <p:nvPicPr>
          <p:cNvPr descr="http://cfile237.uf.daum.net/image/2141EF37536C9632195643" id="940" name="Shape 9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1464" y="1409945"/>
            <a:ext cx="189408" cy="1894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cfile237.uf.daum.net/image/2141EF37536C9632195643" id="941" name="Shape 9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63232" y="1398891"/>
            <a:ext cx="189408" cy="189408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Shape 942"/>
          <p:cNvSpPr/>
          <p:nvPr/>
        </p:nvSpPr>
        <p:spPr>
          <a:xfrm>
            <a:off x="5914480" y="1228357"/>
            <a:ext cx="307911" cy="428148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Shape 943"/>
          <p:cNvSpPr txBox="1"/>
          <p:nvPr/>
        </p:nvSpPr>
        <p:spPr>
          <a:xfrm>
            <a:off x="5016974" y="1129000"/>
            <a:ext cx="106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(CLE)호롤룰루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150,999</a:t>
            </a:r>
          </a:p>
        </p:txBody>
      </p:sp>
      <p:sp>
        <p:nvSpPr>
          <p:cNvPr id="944" name="Shape 944"/>
          <p:cNvSpPr txBox="1"/>
          <p:nvPr/>
        </p:nvSpPr>
        <p:spPr>
          <a:xfrm>
            <a:off x="6214325" y="1129000"/>
            <a:ext cx="106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(CLE)호롤룰루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150,999</a:t>
            </a:r>
          </a:p>
        </p:txBody>
      </p:sp>
      <p:pic>
        <p:nvPicPr>
          <p:cNvPr descr="https://image.jimcdn.com/app/cms/image/transf/dimension=349x1024:format=png/path/s42cdc19839f32ffb/image/ie64f85b5f6354e71/version/1412344801/image.png" id="945" name="Shape 9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6021" y="1053165"/>
            <a:ext cx="253563" cy="2535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image.jimcdn.com/app/cms/image/transf/dimension=349x1024:format=png/path/s42cdc19839f32ffb/image/ie64f85b5f6354e71/version/1412344801/image.png" id="946" name="Shape 9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4866136" y="1053165"/>
            <a:ext cx="253563" cy="2535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findicons.com/files/icons/766/base_software/128/shield_blue.png" id="947" name="Shape 9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32127" y="1050359"/>
            <a:ext cx="291867" cy="2918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8" name="Shape 948"/>
          <p:cNvGrpSpPr/>
          <p:nvPr/>
        </p:nvGrpSpPr>
        <p:grpSpPr>
          <a:xfrm>
            <a:off x="4341818" y="1853828"/>
            <a:ext cx="3520799" cy="1143837"/>
            <a:chOff x="4336028" y="1003904"/>
            <a:chExt cx="3520799" cy="1143837"/>
          </a:xfrm>
        </p:grpSpPr>
        <p:sp>
          <p:nvSpPr>
            <p:cNvPr id="949" name="Shape 949"/>
            <p:cNvSpPr/>
            <p:nvPr/>
          </p:nvSpPr>
          <p:spPr>
            <a:xfrm>
              <a:off x="4336028" y="1438615"/>
              <a:ext cx="3520799" cy="709126"/>
            </a:xfrm>
            <a:prstGeom prst="roundRect">
              <a:avLst>
                <a:gd fmla="val 877" name="adj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Shape 950"/>
            <p:cNvSpPr/>
            <p:nvPr/>
          </p:nvSpPr>
          <p:spPr>
            <a:xfrm>
              <a:off x="4429158" y="1474236"/>
              <a:ext cx="587828" cy="636183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Shape 951"/>
            <p:cNvSpPr/>
            <p:nvPr/>
          </p:nvSpPr>
          <p:spPr>
            <a:xfrm>
              <a:off x="7164422" y="1474236"/>
              <a:ext cx="587828" cy="636183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Shape 952"/>
            <p:cNvSpPr/>
            <p:nvPr/>
          </p:nvSpPr>
          <p:spPr>
            <a:xfrm>
              <a:off x="4336028" y="1184987"/>
              <a:ext cx="3520799" cy="251925"/>
            </a:xfrm>
            <a:prstGeom prst="roundRect">
              <a:avLst>
                <a:gd fmla="val 877" name="adj"/>
              </a:avLst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행군 중 : 00:00:00</a:t>
              </a:r>
            </a:p>
          </p:txBody>
        </p:sp>
        <p:sp>
          <p:nvSpPr>
            <p:cNvPr id="953" name="Shape 953"/>
            <p:cNvSpPr/>
            <p:nvPr/>
          </p:nvSpPr>
          <p:spPr>
            <a:xfrm>
              <a:off x="5558337" y="1003904"/>
              <a:ext cx="1106424" cy="211469"/>
            </a:xfrm>
            <a:prstGeom prst="roundRect">
              <a:avLst>
                <a:gd fmla="val 29932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rgbClr val="1F3864"/>
                  </a:solidFill>
                  <a:latin typeface="Arial"/>
                  <a:ea typeface="Arial"/>
                  <a:cs typeface="Arial"/>
                  <a:sym typeface="Arial"/>
                </a:rPr>
                <a:t>방어</a:t>
              </a:r>
            </a:p>
          </p:txBody>
        </p:sp>
      </p:grpSp>
      <p:pic>
        <p:nvPicPr>
          <p:cNvPr descr="http://cfile237.uf.daum.net/image/2141EF37536C9632195643" id="954" name="Shape 9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7255" y="2614432"/>
            <a:ext cx="189408" cy="1894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cfile237.uf.daum.net/image/2141EF37536C9632195643" id="955" name="Shape 9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69021" y="2603376"/>
            <a:ext cx="189408" cy="189408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Shape 956"/>
          <p:cNvSpPr/>
          <p:nvPr/>
        </p:nvSpPr>
        <p:spPr>
          <a:xfrm flipH="1">
            <a:off x="5920269" y="2432842"/>
            <a:ext cx="307911" cy="428148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Shape 957"/>
          <p:cNvSpPr txBox="1"/>
          <p:nvPr/>
        </p:nvSpPr>
        <p:spPr>
          <a:xfrm>
            <a:off x="5022774" y="2333500"/>
            <a:ext cx="1029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(CLE)호롤룰루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150,999</a:t>
            </a:r>
          </a:p>
        </p:txBody>
      </p:sp>
      <p:sp>
        <p:nvSpPr>
          <p:cNvPr id="958" name="Shape 958"/>
          <p:cNvSpPr txBox="1"/>
          <p:nvPr/>
        </p:nvSpPr>
        <p:spPr>
          <a:xfrm>
            <a:off x="6180264" y="2333500"/>
            <a:ext cx="1029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(CLE)호롤룰루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150,999</a:t>
            </a:r>
          </a:p>
        </p:txBody>
      </p:sp>
      <p:pic>
        <p:nvPicPr>
          <p:cNvPr descr="http://findicons.com/files/icons/766/base_software/128/shield_blue.png" id="959" name="Shape 9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55387" y="2243215"/>
            <a:ext cx="291867" cy="2918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image.jimcdn.com/app/cms/image/transf/dimension=349x1024:format=png/path/s42cdc19839f32ffb/image/ie64f85b5f6354e71/version/1412344801/image.png" id="960" name="Shape 9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4225" y="2256335"/>
            <a:ext cx="253563" cy="2535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image.jimcdn.com/app/cms/image/transf/dimension=349x1024:format=png/path/s42cdc19839f32ffb/image/ie64f85b5f6354e71/version/1412344801/image.png" id="961" name="Shape 9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7084339" y="2256335"/>
            <a:ext cx="253563" cy="253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Shape 962"/>
          <p:cNvPicPr preferRelativeResize="0"/>
          <p:nvPr/>
        </p:nvPicPr>
        <p:blipFill rotWithShape="1">
          <a:blip r:embed="rId7">
            <a:alphaModFix/>
          </a:blip>
          <a:srcRect b="47054" l="1" r="31546" t="2606"/>
          <a:stretch/>
        </p:blipFill>
        <p:spPr>
          <a:xfrm>
            <a:off x="4240364" y="1080763"/>
            <a:ext cx="789458" cy="75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Shape 963"/>
          <p:cNvPicPr preferRelativeResize="0"/>
          <p:nvPr/>
        </p:nvPicPr>
        <p:blipFill rotWithShape="1">
          <a:blip r:embed="rId7">
            <a:alphaModFix/>
          </a:blip>
          <a:srcRect b="47054" l="1" r="31546" t="2606"/>
          <a:stretch/>
        </p:blipFill>
        <p:spPr>
          <a:xfrm>
            <a:off x="4252523" y="2285250"/>
            <a:ext cx="789458" cy="75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Shape 964"/>
          <p:cNvPicPr preferRelativeResize="0"/>
          <p:nvPr/>
        </p:nvPicPr>
        <p:blipFill rotWithShape="1">
          <a:blip r:embed="rId7">
            <a:alphaModFix/>
          </a:blip>
          <a:srcRect b="47054" l="1" r="31546" t="2606"/>
          <a:stretch/>
        </p:blipFill>
        <p:spPr>
          <a:xfrm>
            <a:off x="6975849" y="1073612"/>
            <a:ext cx="789458" cy="75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Shape 965"/>
          <p:cNvPicPr preferRelativeResize="0"/>
          <p:nvPr/>
        </p:nvPicPr>
        <p:blipFill rotWithShape="1">
          <a:blip r:embed="rId7">
            <a:alphaModFix/>
          </a:blip>
          <a:srcRect b="47054" l="1" r="31546" t="2606"/>
          <a:stretch/>
        </p:blipFill>
        <p:spPr>
          <a:xfrm>
            <a:off x="7002565" y="2294881"/>
            <a:ext cx="789458" cy="751325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Shape 966"/>
          <p:cNvSpPr/>
          <p:nvPr/>
        </p:nvSpPr>
        <p:spPr>
          <a:xfrm>
            <a:off x="4383769" y="6022512"/>
            <a:ext cx="415800" cy="4158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</a:t>
            </a:r>
          </a:p>
        </p:txBody>
      </p:sp>
      <p:sp>
        <p:nvSpPr>
          <p:cNvPr id="967" name="Shape 967"/>
          <p:cNvSpPr/>
          <p:nvPr/>
        </p:nvSpPr>
        <p:spPr>
          <a:xfrm>
            <a:off x="8416211" y="1166326"/>
            <a:ext cx="3648269" cy="1602418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연맹원 들의 공격 하고 있는 정보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※ 나의 공격 정보를 확인 할 수 있습니다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공격자의 닉네임 정보, 방어자의 닉네임 정보 확인이 가능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공격자의 도시 좌표, 방어자의 도시 좌표 정보 확인 가능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(나의 연맹원은 좌측에 표시, 상대방은 우측에 표시)</a:t>
            </a:r>
          </a:p>
        </p:txBody>
      </p:sp>
      <p:cxnSp>
        <p:nvCxnSpPr>
          <p:cNvPr id="968" name="Shape 968"/>
          <p:cNvCxnSpPr>
            <a:stCxn id="964" idx="3"/>
            <a:endCxn id="967" idx="1"/>
          </p:cNvCxnSpPr>
          <p:nvPr/>
        </p:nvCxnSpPr>
        <p:spPr>
          <a:xfrm>
            <a:off x="7765308" y="1449275"/>
            <a:ext cx="651000" cy="518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69" name="Shape 969"/>
          <p:cNvSpPr txBox="1"/>
          <p:nvPr/>
        </p:nvSpPr>
        <p:spPr>
          <a:xfrm>
            <a:off x="584420" y="667910"/>
            <a:ext cx="3325104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전쟁 공격, 방어 정보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연맹원 들의 공격 정보, 방어 정보를 확인 할 수 있습니다.</a:t>
            </a:r>
          </a:p>
        </p:txBody>
      </p:sp>
      <p:sp>
        <p:nvSpPr>
          <p:cNvPr id="970" name="Shape 970"/>
          <p:cNvSpPr/>
          <p:nvPr/>
        </p:nvSpPr>
        <p:spPr>
          <a:xfrm>
            <a:off x="215538" y="142595"/>
            <a:ext cx="26532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전쟁_공격, 방어(1)</a:t>
            </a:r>
          </a:p>
        </p:txBody>
      </p:sp>
      <p:cxnSp>
        <p:nvCxnSpPr>
          <p:cNvPr id="971" name="Shape 971"/>
          <p:cNvCxnSpPr/>
          <p:nvPr/>
        </p:nvCxnSpPr>
        <p:spPr>
          <a:xfrm>
            <a:off x="251492" y="521256"/>
            <a:ext cx="2475168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972" name="Shape 972"/>
          <p:cNvSpPr/>
          <p:nvPr/>
        </p:nvSpPr>
        <p:spPr>
          <a:xfrm>
            <a:off x="8090760" y="77594"/>
            <a:ext cx="3265715" cy="456499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공격, 방어의 대한 정보를 보여줍니다.</a:t>
            </a:r>
          </a:p>
        </p:txBody>
      </p:sp>
      <p:cxnSp>
        <p:nvCxnSpPr>
          <p:cNvPr id="973" name="Shape 973"/>
          <p:cNvCxnSpPr>
            <a:stCxn id="939" idx="3"/>
            <a:endCxn id="972" idx="1"/>
          </p:cNvCxnSpPr>
          <p:nvPr/>
        </p:nvCxnSpPr>
        <p:spPr>
          <a:xfrm flipH="1" rot="10800000">
            <a:off x="6664761" y="305976"/>
            <a:ext cx="1425900" cy="4491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74" name="Shape 974"/>
          <p:cNvSpPr/>
          <p:nvPr/>
        </p:nvSpPr>
        <p:spPr>
          <a:xfrm>
            <a:off x="8408681" y="2831196"/>
            <a:ext cx="3674462" cy="1731473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연맹원 들의 방어 하고 있는 정보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※ 나의 방어 정보를 확인 할 수 있습니다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공격자의 닉네임 정보, 방어자의 닉네임 정보 확인이 가능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공격자의 도시 좌표, 방어자의 도시 좌표 정보 확인 가능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(나의 연맹원은 좌측에 표시, 상대방은 우측에 표시)</a:t>
            </a:r>
          </a:p>
        </p:txBody>
      </p:sp>
      <p:cxnSp>
        <p:nvCxnSpPr>
          <p:cNvPr id="975" name="Shape 975"/>
          <p:cNvCxnSpPr>
            <a:stCxn id="965" idx="3"/>
            <a:endCxn id="974" idx="1"/>
          </p:cNvCxnSpPr>
          <p:nvPr/>
        </p:nvCxnSpPr>
        <p:spPr>
          <a:xfrm>
            <a:off x="7792024" y="2670544"/>
            <a:ext cx="616800" cy="1026299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76" name="Shape 976"/>
          <p:cNvSpPr/>
          <p:nvPr/>
        </p:nvSpPr>
        <p:spPr>
          <a:xfrm>
            <a:off x="8100353" y="567622"/>
            <a:ext cx="3441613" cy="552049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행군 정보(공격자가 상대방 도시에 도착 하는 시간 정보 입니다)</a:t>
            </a:r>
          </a:p>
        </p:txBody>
      </p:sp>
      <p:cxnSp>
        <p:nvCxnSpPr>
          <p:cNvPr id="977" name="Shape 977"/>
          <p:cNvCxnSpPr>
            <a:endCxn id="976" idx="1"/>
          </p:cNvCxnSpPr>
          <p:nvPr/>
        </p:nvCxnSpPr>
        <p:spPr>
          <a:xfrm flipH="1" rot="10800000">
            <a:off x="6664853" y="843647"/>
            <a:ext cx="1435500" cy="1260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78" name="Shape 978"/>
          <p:cNvSpPr/>
          <p:nvPr/>
        </p:nvSpPr>
        <p:spPr>
          <a:xfrm>
            <a:off x="8283332" y="5808160"/>
            <a:ext cx="3441613" cy="552049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 기록 버튼을 클릭 시 전쟁의 기록을 확인 할 수 있습니다(전쟁 기록 설명 참고)</a:t>
            </a:r>
          </a:p>
        </p:txBody>
      </p:sp>
      <p:cxnSp>
        <p:nvCxnSpPr>
          <p:cNvPr id="979" name="Shape 979"/>
          <p:cNvCxnSpPr>
            <a:endCxn id="978" idx="1"/>
          </p:cNvCxnSpPr>
          <p:nvPr/>
        </p:nvCxnSpPr>
        <p:spPr>
          <a:xfrm flipH="1" rot="10800000">
            <a:off x="6847832" y="6084185"/>
            <a:ext cx="1435500" cy="1260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80" name="Shape 980"/>
          <p:cNvSpPr/>
          <p:nvPr/>
        </p:nvSpPr>
        <p:spPr>
          <a:xfrm>
            <a:off x="4480767" y="5057364"/>
            <a:ext cx="323778" cy="849085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Shape 981"/>
          <p:cNvSpPr/>
          <p:nvPr/>
        </p:nvSpPr>
        <p:spPr>
          <a:xfrm>
            <a:off x="4782792" y="5317264"/>
            <a:ext cx="2427268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스크롤 가능 하도록 구현 필요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Shape 987"/>
          <p:cNvSpPr/>
          <p:nvPr/>
        </p:nvSpPr>
        <p:spPr>
          <a:xfrm>
            <a:off x="4336028" y="241187"/>
            <a:ext cx="3520800" cy="6234599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Shape 988"/>
          <p:cNvSpPr/>
          <p:nvPr/>
        </p:nvSpPr>
        <p:spPr>
          <a:xfrm>
            <a:off x="4336028" y="241187"/>
            <a:ext cx="3520799" cy="37463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전쟁</a:t>
            </a:r>
          </a:p>
        </p:txBody>
      </p:sp>
      <p:sp>
        <p:nvSpPr>
          <p:cNvPr id="989" name="Shape 989"/>
          <p:cNvSpPr/>
          <p:nvPr/>
        </p:nvSpPr>
        <p:spPr>
          <a:xfrm>
            <a:off x="4336028" y="5971594"/>
            <a:ext cx="3520799" cy="50421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Shape 990"/>
          <p:cNvSpPr/>
          <p:nvPr/>
        </p:nvSpPr>
        <p:spPr>
          <a:xfrm>
            <a:off x="5551714" y="6069564"/>
            <a:ext cx="1306286" cy="30826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 기록</a:t>
            </a:r>
          </a:p>
        </p:txBody>
      </p:sp>
      <p:sp>
        <p:nvSpPr>
          <p:cNvPr id="991" name="Shape 991"/>
          <p:cNvSpPr/>
          <p:nvPr/>
        </p:nvSpPr>
        <p:spPr>
          <a:xfrm>
            <a:off x="4383769" y="6022512"/>
            <a:ext cx="415800" cy="4158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</a:t>
            </a:r>
          </a:p>
        </p:txBody>
      </p:sp>
      <p:sp>
        <p:nvSpPr>
          <p:cNvPr id="992" name="Shape 992"/>
          <p:cNvSpPr txBox="1"/>
          <p:nvPr/>
        </p:nvSpPr>
        <p:spPr>
          <a:xfrm>
            <a:off x="584420" y="667910"/>
            <a:ext cx="3325104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전쟁이 없는 경우 표시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연맹원 들의 공격 정보, 방어 정보 진행 중 정보가 없는 경우 표시 정보</a:t>
            </a:r>
          </a:p>
        </p:txBody>
      </p:sp>
      <p:sp>
        <p:nvSpPr>
          <p:cNvPr id="993" name="Shape 993"/>
          <p:cNvSpPr/>
          <p:nvPr/>
        </p:nvSpPr>
        <p:spPr>
          <a:xfrm>
            <a:off x="215538" y="142595"/>
            <a:ext cx="26532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전쟁_공격, 방어(1)</a:t>
            </a:r>
          </a:p>
        </p:txBody>
      </p:sp>
      <p:cxnSp>
        <p:nvCxnSpPr>
          <p:cNvPr id="994" name="Shape 994"/>
          <p:cNvCxnSpPr/>
          <p:nvPr/>
        </p:nvCxnSpPr>
        <p:spPr>
          <a:xfrm>
            <a:off x="251492" y="521256"/>
            <a:ext cx="2475168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995" name="Shape 995"/>
          <p:cNvSpPr/>
          <p:nvPr/>
        </p:nvSpPr>
        <p:spPr>
          <a:xfrm>
            <a:off x="8243384" y="1405499"/>
            <a:ext cx="3441613" cy="871168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전쟁이 진행 중인 상태가 없는 경우 전쟁이 진행 중이지 않다는 텍스트 처리를 해주도록 합니다</a:t>
            </a:r>
          </a:p>
        </p:txBody>
      </p:sp>
      <p:cxnSp>
        <p:nvCxnSpPr>
          <p:cNvPr id="996" name="Shape 996"/>
          <p:cNvCxnSpPr>
            <a:endCxn id="995" idx="1"/>
          </p:cNvCxnSpPr>
          <p:nvPr/>
        </p:nvCxnSpPr>
        <p:spPr>
          <a:xfrm>
            <a:off x="7486484" y="1713583"/>
            <a:ext cx="756900" cy="1275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97" name="Shape 997"/>
          <p:cNvSpPr/>
          <p:nvPr/>
        </p:nvSpPr>
        <p:spPr>
          <a:xfrm>
            <a:off x="4480767" y="5057364"/>
            <a:ext cx="323778" cy="849085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Shape 998"/>
          <p:cNvSpPr/>
          <p:nvPr/>
        </p:nvSpPr>
        <p:spPr>
          <a:xfrm>
            <a:off x="4782792" y="5317264"/>
            <a:ext cx="2427268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스크롤 가능 하도록 구현 필요</a:t>
            </a:r>
          </a:p>
        </p:txBody>
      </p:sp>
      <p:sp>
        <p:nvSpPr>
          <p:cNvPr id="999" name="Shape 999"/>
          <p:cNvSpPr/>
          <p:nvPr/>
        </p:nvSpPr>
        <p:spPr>
          <a:xfrm>
            <a:off x="4642655" y="1405500"/>
            <a:ext cx="2843828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당신의 연맹은 매우 평화로운 상태이며 현재 전쟁 관련 소식이 없습니다.</a:t>
            </a:r>
          </a:p>
        </p:txBody>
      </p:sp>
      <p:sp>
        <p:nvSpPr>
          <p:cNvPr id="1000" name="Shape 1000"/>
          <p:cNvSpPr/>
          <p:nvPr/>
        </p:nvSpPr>
        <p:spPr>
          <a:xfrm>
            <a:off x="8243384" y="2922874"/>
            <a:ext cx="3441600" cy="8712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</a:rPr>
              <a:t>연맹에 가입하지 않은 경우 텍스트로 표기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</a:rPr>
              <a:t>“연맹에 가한 이후에 사용이 가능합니다.”</a:t>
            </a:r>
          </a:p>
        </p:txBody>
      </p:sp>
      <p:cxnSp>
        <p:nvCxnSpPr>
          <p:cNvPr id="1001" name="Shape 1001"/>
          <p:cNvCxnSpPr>
            <a:stCxn id="1000" idx="1"/>
          </p:cNvCxnSpPr>
          <p:nvPr/>
        </p:nvCxnSpPr>
        <p:spPr>
          <a:xfrm rot="10800000">
            <a:off x="6775184" y="1903474"/>
            <a:ext cx="1468200" cy="14550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Shape 1007"/>
          <p:cNvSpPr/>
          <p:nvPr/>
        </p:nvSpPr>
        <p:spPr>
          <a:xfrm>
            <a:off x="4336028" y="241187"/>
            <a:ext cx="3520799" cy="6234545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Shape 1008"/>
          <p:cNvSpPr/>
          <p:nvPr/>
        </p:nvSpPr>
        <p:spPr>
          <a:xfrm>
            <a:off x="4336028" y="241187"/>
            <a:ext cx="3520799" cy="37463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전쟁</a:t>
            </a:r>
          </a:p>
        </p:txBody>
      </p:sp>
      <p:sp>
        <p:nvSpPr>
          <p:cNvPr id="1009" name="Shape 1009"/>
          <p:cNvSpPr/>
          <p:nvPr/>
        </p:nvSpPr>
        <p:spPr>
          <a:xfrm>
            <a:off x="4336028" y="5971594"/>
            <a:ext cx="3520799" cy="50421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Shape 1010"/>
          <p:cNvSpPr/>
          <p:nvPr/>
        </p:nvSpPr>
        <p:spPr>
          <a:xfrm>
            <a:off x="5551714" y="6069564"/>
            <a:ext cx="1306286" cy="30826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 기록</a:t>
            </a:r>
          </a:p>
        </p:txBody>
      </p:sp>
      <p:grpSp>
        <p:nvGrpSpPr>
          <p:cNvPr id="1011" name="Shape 1011"/>
          <p:cNvGrpSpPr/>
          <p:nvPr/>
        </p:nvGrpSpPr>
        <p:grpSpPr>
          <a:xfrm>
            <a:off x="4336028" y="649341"/>
            <a:ext cx="3520799" cy="1143837"/>
            <a:chOff x="4336028" y="1003904"/>
            <a:chExt cx="3520799" cy="1143837"/>
          </a:xfrm>
        </p:grpSpPr>
        <p:sp>
          <p:nvSpPr>
            <p:cNvPr id="1012" name="Shape 1012"/>
            <p:cNvSpPr/>
            <p:nvPr/>
          </p:nvSpPr>
          <p:spPr>
            <a:xfrm>
              <a:off x="4336028" y="1438615"/>
              <a:ext cx="3520799" cy="709126"/>
            </a:xfrm>
            <a:prstGeom prst="roundRect">
              <a:avLst>
                <a:gd fmla="val 877" name="adj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Shape 1013"/>
            <p:cNvSpPr/>
            <p:nvPr/>
          </p:nvSpPr>
          <p:spPr>
            <a:xfrm>
              <a:off x="4429158" y="1474236"/>
              <a:ext cx="587828" cy="636183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Shape 1014"/>
            <p:cNvSpPr/>
            <p:nvPr/>
          </p:nvSpPr>
          <p:spPr>
            <a:xfrm>
              <a:off x="7164422" y="1474236"/>
              <a:ext cx="587828" cy="636183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Shape 1015"/>
            <p:cNvSpPr/>
            <p:nvPr/>
          </p:nvSpPr>
          <p:spPr>
            <a:xfrm>
              <a:off x="4336028" y="1184987"/>
              <a:ext cx="3520799" cy="251925"/>
            </a:xfrm>
            <a:prstGeom prst="roundRect">
              <a:avLst>
                <a:gd fmla="val 877" name="adj"/>
              </a:avLst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행군 중 : 00:00:00</a:t>
              </a:r>
            </a:p>
          </p:txBody>
        </p:sp>
        <p:sp>
          <p:nvSpPr>
            <p:cNvPr id="1016" name="Shape 1016"/>
            <p:cNvSpPr/>
            <p:nvPr/>
          </p:nvSpPr>
          <p:spPr>
            <a:xfrm>
              <a:off x="5558337" y="1003904"/>
              <a:ext cx="1106424" cy="211469"/>
            </a:xfrm>
            <a:prstGeom prst="roundRect">
              <a:avLst>
                <a:gd fmla="val 29932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공격</a:t>
              </a:r>
            </a:p>
          </p:txBody>
        </p:sp>
      </p:grpSp>
      <p:pic>
        <p:nvPicPr>
          <p:cNvPr descr="http://cfile237.uf.daum.net/image/2141EF37536C9632195643" id="1017" name="Shape 10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1464" y="1409945"/>
            <a:ext cx="189408" cy="1894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cfile237.uf.daum.net/image/2141EF37536C9632195643" id="1018" name="Shape 10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63232" y="1398891"/>
            <a:ext cx="189408" cy="189408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Shape 1019"/>
          <p:cNvSpPr/>
          <p:nvPr/>
        </p:nvSpPr>
        <p:spPr>
          <a:xfrm>
            <a:off x="5914480" y="1228357"/>
            <a:ext cx="307911" cy="428148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Shape 1020"/>
          <p:cNvSpPr txBox="1"/>
          <p:nvPr/>
        </p:nvSpPr>
        <p:spPr>
          <a:xfrm>
            <a:off x="5016987" y="1129005"/>
            <a:ext cx="1007007" cy="553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(CLE)호롤룰루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150,999</a:t>
            </a:r>
          </a:p>
        </p:txBody>
      </p:sp>
      <p:sp>
        <p:nvSpPr>
          <p:cNvPr id="1021" name="Shape 1021"/>
          <p:cNvSpPr txBox="1"/>
          <p:nvPr/>
        </p:nvSpPr>
        <p:spPr>
          <a:xfrm>
            <a:off x="6148873" y="1129005"/>
            <a:ext cx="1007007" cy="553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(CLE)호롤룰루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150,999</a:t>
            </a:r>
          </a:p>
        </p:txBody>
      </p:sp>
      <p:pic>
        <p:nvPicPr>
          <p:cNvPr descr="https://image.jimcdn.com/app/cms/image/transf/dimension=349x1024:format=png/path/s42cdc19839f32ffb/image/ie64f85b5f6354e71/version/1412344801/image.png" id="1022" name="Shape 10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6021" y="1053165"/>
            <a:ext cx="253563" cy="2535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image.jimcdn.com/app/cms/image/transf/dimension=349x1024:format=png/path/s42cdc19839f32ffb/image/ie64f85b5f6354e71/version/1412344801/image.png" id="1023" name="Shape 10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4866136" y="1053165"/>
            <a:ext cx="253563" cy="2535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findicons.com/files/icons/766/base_software/128/shield_blue.png" id="1024" name="Shape 10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32127" y="1050359"/>
            <a:ext cx="291867" cy="2918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5" name="Shape 1025"/>
          <p:cNvGrpSpPr/>
          <p:nvPr/>
        </p:nvGrpSpPr>
        <p:grpSpPr>
          <a:xfrm>
            <a:off x="4341818" y="1853828"/>
            <a:ext cx="3520799" cy="1143837"/>
            <a:chOff x="4336028" y="1003904"/>
            <a:chExt cx="3520799" cy="1143837"/>
          </a:xfrm>
        </p:grpSpPr>
        <p:sp>
          <p:nvSpPr>
            <p:cNvPr id="1026" name="Shape 1026"/>
            <p:cNvSpPr/>
            <p:nvPr/>
          </p:nvSpPr>
          <p:spPr>
            <a:xfrm>
              <a:off x="4336028" y="1438615"/>
              <a:ext cx="3520799" cy="709126"/>
            </a:xfrm>
            <a:prstGeom prst="roundRect">
              <a:avLst>
                <a:gd fmla="val 877" name="adj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Shape 1027"/>
            <p:cNvSpPr/>
            <p:nvPr/>
          </p:nvSpPr>
          <p:spPr>
            <a:xfrm>
              <a:off x="4429158" y="1474236"/>
              <a:ext cx="587828" cy="636183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Shape 1028"/>
            <p:cNvSpPr/>
            <p:nvPr/>
          </p:nvSpPr>
          <p:spPr>
            <a:xfrm>
              <a:off x="7164422" y="1474236"/>
              <a:ext cx="587828" cy="636183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Shape 1029"/>
            <p:cNvSpPr/>
            <p:nvPr/>
          </p:nvSpPr>
          <p:spPr>
            <a:xfrm>
              <a:off x="4336028" y="1184987"/>
              <a:ext cx="3520799" cy="251925"/>
            </a:xfrm>
            <a:prstGeom prst="roundRect">
              <a:avLst>
                <a:gd fmla="val 877" name="adj"/>
              </a:avLst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행군 중 : 00:00:00</a:t>
              </a:r>
            </a:p>
          </p:txBody>
        </p:sp>
        <p:sp>
          <p:nvSpPr>
            <p:cNvPr id="1030" name="Shape 1030"/>
            <p:cNvSpPr/>
            <p:nvPr/>
          </p:nvSpPr>
          <p:spPr>
            <a:xfrm>
              <a:off x="5558337" y="1003904"/>
              <a:ext cx="1106424" cy="211469"/>
            </a:xfrm>
            <a:prstGeom prst="roundRect">
              <a:avLst>
                <a:gd fmla="val 29932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rgbClr val="1F3864"/>
                  </a:solidFill>
                  <a:latin typeface="Arial"/>
                  <a:ea typeface="Arial"/>
                  <a:cs typeface="Arial"/>
                  <a:sym typeface="Arial"/>
                </a:rPr>
                <a:t>방어</a:t>
              </a:r>
            </a:p>
          </p:txBody>
        </p:sp>
      </p:grpSp>
      <p:pic>
        <p:nvPicPr>
          <p:cNvPr descr="http://cfile237.uf.daum.net/image/2141EF37536C9632195643" id="1031" name="Shape 10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7255" y="2614432"/>
            <a:ext cx="189408" cy="1894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cfile237.uf.daum.net/image/2141EF37536C9632195643" id="1032" name="Shape 10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69021" y="2603376"/>
            <a:ext cx="189408" cy="189408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Shape 1033"/>
          <p:cNvSpPr/>
          <p:nvPr/>
        </p:nvSpPr>
        <p:spPr>
          <a:xfrm flipH="1">
            <a:off x="5920269" y="2432842"/>
            <a:ext cx="307911" cy="428148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Shape 1034"/>
          <p:cNvSpPr txBox="1"/>
          <p:nvPr/>
        </p:nvSpPr>
        <p:spPr>
          <a:xfrm>
            <a:off x="5022776" y="2333491"/>
            <a:ext cx="1007007" cy="553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(CLE)호롤룰루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150,999</a:t>
            </a:r>
          </a:p>
        </p:txBody>
      </p:sp>
      <p:sp>
        <p:nvSpPr>
          <p:cNvPr id="1035" name="Shape 1035"/>
          <p:cNvSpPr txBox="1"/>
          <p:nvPr/>
        </p:nvSpPr>
        <p:spPr>
          <a:xfrm>
            <a:off x="6154664" y="2333491"/>
            <a:ext cx="1007007" cy="553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(CLE)호롤룰루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150,999</a:t>
            </a:r>
          </a:p>
        </p:txBody>
      </p:sp>
      <p:pic>
        <p:nvPicPr>
          <p:cNvPr descr="http://findicons.com/files/icons/766/base_software/128/shield_blue.png" id="1036" name="Shape 10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55387" y="2243215"/>
            <a:ext cx="291867" cy="2918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image.jimcdn.com/app/cms/image/transf/dimension=349x1024:format=png/path/s42cdc19839f32ffb/image/ie64f85b5f6354e71/version/1412344801/image.png" id="1037" name="Shape 10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4225" y="2256335"/>
            <a:ext cx="253563" cy="2535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image.jimcdn.com/app/cms/image/transf/dimension=349x1024:format=png/path/s42cdc19839f32ffb/image/ie64f85b5f6354e71/version/1412344801/image.png" id="1038" name="Shape 10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7084339" y="2256335"/>
            <a:ext cx="253563" cy="253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Shape 1039"/>
          <p:cNvPicPr preferRelativeResize="0"/>
          <p:nvPr/>
        </p:nvPicPr>
        <p:blipFill rotWithShape="1">
          <a:blip r:embed="rId7">
            <a:alphaModFix/>
          </a:blip>
          <a:srcRect b="47054" l="1" r="31546" t="2606"/>
          <a:stretch/>
        </p:blipFill>
        <p:spPr>
          <a:xfrm>
            <a:off x="4240364" y="1080763"/>
            <a:ext cx="789458" cy="75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Shape 1040"/>
          <p:cNvPicPr preferRelativeResize="0"/>
          <p:nvPr/>
        </p:nvPicPr>
        <p:blipFill rotWithShape="1">
          <a:blip r:embed="rId7">
            <a:alphaModFix/>
          </a:blip>
          <a:srcRect b="47054" l="1" r="31546" t="2606"/>
          <a:stretch/>
        </p:blipFill>
        <p:spPr>
          <a:xfrm>
            <a:off x="4252523" y="2285250"/>
            <a:ext cx="789458" cy="75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Shape 1041"/>
          <p:cNvPicPr preferRelativeResize="0"/>
          <p:nvPr/>
        </p:nvPicPr>
        <p:blipFill rotWithShape="1">
          <a:blip r:embed="rId7">
            <a:alphaModFix/>
          </a:blip>
          <a:srcRect b="47054" l="1" r="31546" t="2606"/>
          <a:stretch/>
        </p:blipFill>
        <p:spPr>
          <a:xfrm>
            <a:off x="6975849" y="1073612"/>
            <a:ext cx="789458" cy="75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Shape 1042"/>
          <p:cNvPicPr preferRelativeResize="0"/>
          <p:nvPr/>
        </p:nvPicPr>
        <p:blipFill rotWithShape="1">
          <a:blip r:embed="rId7">
            <a:alphaModFix/>
          </a:blip>
          <a:srcRect b="47054" l="1" r="31546" t="2606"/>
          <a:stretch/>
        </p:blipFill>
        <p:spPr>
          <a:xfrm>
            <a:off x="7002565" y="2294881"/>
            <a:ext cx="789458" cy="75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Shape 1043"/>
          <p:cNvSpPr/>
          <p:nvPr/>
        </p:nvSpPr>
        <p:spPr>
          <a:xfrm>
            <a:off x="4383769" y="6022512"/>
            <a:ext cx="415800" cy="4158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</a:t>
            </a:r>
          </a:p>
        </p:txBody>
      </p:sp>
      <p:sp>
        <p:nvSpPr>
          <p:cNvPr id="1044" name="Shape 1044"/>
          <p:cNvSpPr txBox="1"/>
          <p:nvPr/>
        </p:nvSpPr>
        <p:spPr>
          <a:xfrm>
            <a:off x="584420" y="667910"/>
            <a:ext cx="332510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전쟁 공격, 방어 정보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공격자, 방어자의 오픈 월드 이동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공격자, 방어자를 선택 시 오픈 월드 도시 좌표로 이동을 하게 되어집니다.</a:t>
            </a:r>
          </a:p>
        </p:txBody>
      </p:sp>
      <p:sp>
        <p:nvSpPr>
          <p:cNvPr id="1045" name="Shape 1045"/>
          <p:cNvSpPr/>
          <p:nvPr/>
        </p:nvSpPr>
        <p:spPr>
          <a:xfrm>
            <a:off x="215538" y="142595"/>
            <a:ext cx="26532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전쟁_공격, 방어(2)</a:t>
            </a:r>
          </a:p>
        </p:txBody>
      </p:sp>
      <p:cxnSp>
        <p:nvCxnSpPr>
          <p:cNvPr id="1046" name="Shape 1046"/>
          <p:cNvCxnSpPr/>
          <p:nvPr/>
        </p:nvCxnSpPr>
        <p:spPr>
          <a:xfrm>
            <a:off x="251492" y="521256"/>
            <a:ext cx="2475168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047" name="Shape 1047"/>
          <p:cNvSpPr/>
          <p:nvPr/>
        </p:nvSpPr>
        <p:spPr>
          <a:xfrm>
            <a:off x="6107498" y="1041029"/>
            <a:ext cx="1731300" cy="803400"/>
          </a:xfrm>
          <a:prstGeom prst="rect">
            <a:avLst/>
          </a:prstGeom>
          <a:noFill/>
          <a:ln cap="flat" cmpd="sng" w="57150">
            <a:solidFill>
              <a:srgbClr val="92D05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Shape 1048"/>
          <p:cNvSpPr/>
          <p:nvPr/>
        </p:nvSpPr>
        <p:spPr>
          <a:xfrm>
            <a:off x="4338235" y="1043315"/>
            <a:ext cx="1731336" cy="803467"/>
          </a:xfrm>
          <a:prstGeom prst="rect">
            <a:avLst/>
          </a:prstGeom>
          <a:noFill/>
          <a:ln cap="flat" cmpd="sng" w="57150">
            <a:solidFill>
              <a:srgbClr val="FFF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Shape 1049"/>
          <p:cNvSpPr/>
          <p:nvPr/>
        </p:nvSpPr>
        <p:spPr>
          <a:xfrm>
            <a:off x="6110180" y="2243952"/>
            <a:ext cx="1731336" cy="803467"/>
          </a:xfrm>
          <a:prstGeom prst="rect">
            <a:avLst/>
          </a:prstGeom>
          <a:noFill/>
          <a:ln cap="flat" cmpd="sng" w="57150">
            <a:solidFill>
              <a:srgbClr val="92D05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Shape 1050"/>
          <p:cNvSpPr/>
          <p:nvPr/>
        </p:nvSpPr>
        <p:spPr>
          <a:xfrm>
            <a:off x="4340917" y="2246239"/>
            <a:ext cx="1731336" cy="803467"/>
          </a:xfrm>
          <a:prstGeom prst="rect">
            <a:avLst/>
          </a:prstGeom>
          <a:noFill/>
          <a:ln cap="flat" cmpd="sng" w="57150">
            <a:solidFill>
              <a:srgbClr val="FFF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Shape 1051"/>
          <p:cNvSpPr/>
          <p:nvPr/>
        </p:nvSpPr>
        <p:spPr>
          <a:xfrm>
            <a:off x="348180" y="2534911"/>
            <a:ext cx="3904343" cy="1588425"/>
          </a:xfrm>
          <a:prstGeom prst="roundRect">
            <a:avLst>
              <a:gd fmla="val 215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Shape 1052"/>
          <p:cNvSpPr/>
          <p:nvPr/>
        </p:nvSpPr>
        <p:spPr>
          <a:xfrm>
            <a:off x="2348591" y="2710423"/>
            <a:ext cx="1731336" cy="374822"/>
          </a:xfrm>
          <a:prstGeom prst="rect">
            <a:avLst/>
          </a:prstGeom>
          <a:noFill/>
          <a:ln cap="flat" cmpd="sng" w="57150">
            <a:solidFill>
              <a:srgbClr val="92D05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Shape 1053"/>
          <p:cNvSpPr/>
          <p:nvPr/>
        </p:nvSpPr>
        <p:spPr>
          <a:xfrm>
            <a:off x="514012" y="2703377"/>
            <a:ext cx="1731336" cy="374822"/>
          </a:xfrm>
          <a:prstGeom prst="rect">
            <a:avLst/>
          </a:prstGeom>
          <a:noFill/>
          <a:ln cap="flat" cmpd="sng" w="57150">
            <a:solidFill>
              <a:srgbClr val="FFF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Shape 1054"/>
          <p:cNvSpPr/>
          <p:nvPr/>
        </p:nvSpPr>
        <p:spPr>
          <a:xfrm>
            <a:off x="369023" y="3191075"/>
            <a:ext cx="378513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영역을 클릭 시 선택한 연맹원, 상대방 오픈 월드 도시로 이동을 하게 되어집니다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※ 이 영역은 디자인 적으로 표현 되지 않는 영역 입니다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5" name="Shape 10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52945" y="581770"/>
            <a:ext cx="3476624" cy="60293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6" name="Shape 1056"/>
          <p:cNvGrpSpPr/>
          <p:nvPr/>
        </p:nvGrpSpPr>
        <p:grpSpPr>
          <a:xfrm>
            <a:off x="9077133" y="2529372"/>
            <a:ext cx="2303209" cy="2293018"/>
            <a:chOff x="2823866" y="2249969"/>
            <a:chExt cx="2303209" cy="2293018"/>
          </a:xfrm>
        </p:grpSpPr>
        <p:sp>
          <p:nvSpPr>
            <p:cNvPr id="1057" name="Shape 1057"/>
            <p:cNvSpPr/>
            <p:nvPr/>
          </p:nvSpPr>
          <p:spPr>
            <a:xfrm>
              <a:off x="3105321" y="2636463"/>
              <a:ext cx="1698840" cy="1698840"/>
            </a:xfrm>
            <a:prstGeom prst="ellipse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Shape 1058"/>
            <p:cNvSpPr/>
            <p:nvPr/>
          </p:nvSpPr>
          <p:spPr>
            <a:xfrm>
              <a:off x="3502996" y="4030560"/>
              <a:ext cx="902215" cy="195942"/>
            </a:xfrm>
            <a:prstGeom prst="rect">
              <a:avLst/>
            </a:prstGeom>
            <a:solidFill>
              <a:schemeClr val="dk1">
                <a:alpha val="46666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에이스</a:t>
              </a:r>
            </a:p>
          </p:txBody>
        </p:sp>
        <p:cxnSp>
          <p:nvCxnSpPr>
            <p:cNvPr id="1059" name="Shape 1059"/>
            <p:cNvCxnSpPr/>
            <p:nvPr/>
          </p:nvCxnSpPr>
          <p:spPr>
            <a:xfrm>
              <a:off x="3532042" y="4229614"/>
              <a:ext cx="850908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1060" name="Shape 1060"/>
            <p:cNvSpPr/>
            <p:nvPr/>
          </p:nvSpPr>
          <p:spPr>
            <a:xfrm>
              <a:off x="3645014" y="2249969"/>
              <a:ext cx="522513" cy="513184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Shape 1061"/>
            <p:cNvSpPr/>
            <p:nvPr/>
          </p:nvSpPr>
          <p:spPr>
            <a:xfrm>
              <a:off x="4515871" y="3253530"/>
              <a:ext cx="522513" cy="513184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Shape 1062"/>
            <p:cNvSpPr/>
            <p:nvPr/>
          </p:nvSpPr>
          <p:spPr>
            <a:xfrm>
              <a:off x="2872242" y="3259232"/>
              <a:ext cx="522513" cy="513184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Shape 1063"/>
            <p:cNvSpPr/>
            <p:nvPr/>
          </p:nvSpPr>
          <p:spPr>
            <a:xfrm>
              <a:off x="3477069" y="4259226"/>
              <a:ext cx="945322" cy="152884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Shape 1064"/>
            <p:cNvSpPr/>
            <p:nvPr/>
          </p:nvSpPr>
          <p:spPr>
            <a:xfrm>
              <a:off x="3540330" y="4216546"/>
              <a:ext cx="843501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X:826,Y:839</a:t>
              </a:r>
            </a:p>
          </p:txBody>
        </p:sp>
        <p:sp>
          <p:nvSpPr>
            <p:cNvPr id="1065" name="Shape 1065"/>
            <p:cNvSpPr/>
            <p:nvPr/>
          </p:nvSpPr>
          <p:spPr>
            <a:xfrm>
              <a:off x="4368621" y="4248285"/>
              <a:ext cx="166489" cy="179867"/>
            </a:xfrm>
            <a:prstGeom prst="ellipse">
              <a:avLst/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Shape 1066"/>
            <p:cNvSpPr/>
            <p:nvPr/>
          </p:nvSpPr>
          <p:spPr>
            <a:xfrm>
              <a:off x="4390978" y="4274557"/>
              <a:ext cx="140434" cy="142265"/>
            </a:xfrm>
            <a:prstGeom prst="mathPlus">
              <a:avLst>
                <a:gd fmla="val 23520" name="adj1"/>
              </a:avLst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00" scaled="0"/>
            </a:gradFill>
            <a:ln cap="flat" cmpd="sng" w="9525">
              <a:solidFill>
                <a:schemeClr val="accent4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67" name="Shape 106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649684">
              <a:off x="3302213" y="4214708"/>
              <a:ext cx="312896" cy="3015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8" name="Shape 1068"/>
            <p:cNvSpPr/>
            <p:nvPr/>
          </p:nvSpPr>
          <p:spPr>
            <a:xfrm>
              <a:off x="3639382" y="2726871"/>
              <a:ext cx="560205" cy="147214"/>
            </a:xfrm>
            <a:prstGeom prst="rect">
              <a:avLst/>
            </a:prstGeom>
            <a:solidFill>
              <a:schemeClr val="dk1">
                <a:alpha val="46666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Shape 1069"/>
            <p:cNvSpPr/>
            <p:nvPr/>
          </p:nvSpPr>
          <p:spPr>
            <a:xfrm>
              <a:off x="3620719" y="2691516"/>
              <a:ext cx="646331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도시버프</a:t>
              </a:r>
            </a:p>
          </p:txBody>
        </p:sp>
        <p:cxnSp>
          <p:nvCxnSpPr>
            <p:cNvPr id="1070" name="Shape 1070"/>
            <p:cNvCxnSpPr/>
            <p:nvPr/>
          </p:nvCxnSpPr>
          <p:spPr>
            <a:xfrm>
              <a:off x="3528937" y="4030560"/>
              <a:ext cx="850908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1071" name="Shape 1071"/>
            <p:cNvCxnSpPr/>
            <p:nvPr/>
          </p:nvCxnSpPr>
          <p:spPr>
            <a:xfrm>
              <a:off x="3629180" y="2721168"/>
              <a:ext cx="581183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1072" name="Shape 1072"/>
            <p:cNvCxnSpPr/>
            <p:nvPr/>
          </p:nvCxnSpPr>
          <p:spPr>
            <a:xfrm>
              <a:off x="3641610" y="2882897"/>
              <a:ext cx="581183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1073" name="Shape 1073"/>
            <p:cNvSpPr/>
            <p:nvPr/>
          </p:nvSpPr>
          <p:spPr>
            <a:xfrm>
              <a:off x="4500908" y="3739762"/>
              <a:ext cx="560205" cy="147214"/>
            </a:xfrm>
            <a:prstGeom prst="rect">
              <a:avLst/>
            </a:prstGeom>
            <a:solidFill>
              <a:schemeClr val="dk1">
                <a:alpha val="46666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74" name="Shape 1074"/>
            <p:cNvCxnSpPr/>
            <p:nvPr/>
          </p:nvCxnSpPr>
          <p:spPr>
            <a:xfrm>
              <a:off x="4490707" y="3734060"/>
              <a:ext cx="581183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1075" name="Shape 1075"/>
            <p:cNvCxnSpPr/>
            <p:nvPr/>
          </p:nvCxnSpPr>
          <p:spPr>
            <a:xfrm>
              <a:off x="4493812" y="3877128"/>
              <a:ext cx="581183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1076" name="Shape 1076"/>
            <p:cNvSpPr/>
            <p:nvPr/>
          </p:nvSpPr>
          <p:spPr>
            <a:xfrm>
              <a:off x="2857280" y="3745464"/>
              <a:ext cx="560205" cy="147214"/>
            </a:xfrm>
            <a:prstGeom prst="rect">
              <a:avLst/>
            </a:prstGeom>
            <a:solidFill>
              <a:schemeClr val="dk1">
                <a:alpha val="46666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77" name="Shape 1077"/>
            <p:cNvCxnSpPr/>
            <p:nvPr/>
          </p:nvCxnSpPr>
          <p:spPr>
            <a:xfrm>
              <a:off x="2847077" y="3739762"/>
              <a:ext cx="581183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1078" name="Shape 1078"/>
            <p:cNvCxnSpPr/>
            <p:nvPr/>
          </p:nvCxnSpPr>
          <p:spPr>
            <a:xfrm>
              <a:off x="2850183" y="3892160"/>
              <a:ext cx="581183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1079" name="Shape 1079"/>
            <p:cNvSpPr/>
            <p:nvPr/>
          </p:nvSpPr>
          <p:spPr>
            <a:xfrm>
              <a:off x="2823866" y="3697717"/>
              <a:ext cx="646331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상세정보</a:t>
              </a:r>
            </a:p>
          </p:txBody>
        </p:sp>
        <p:sp>
          <p:nvSpPr>
            <p:cNvPr id="1080" name="Shape 1080"/>
            <p:cNvSpPr/>
            <p:nvPr/>
          </p:nvSpPr>
          <p:spPr>
            <a:xfrm>
              <a:off x="4480744" y="3687096"/>
              <a:ext cx="646331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도시입장</a:t>
              </a:r>
            </a:p>
          </p:txBody>
        </p:sp>
      </p:grpSp>
      <p:sp>
        <p:nvSpPr>
          <p:cNvPr id="1081" name="Shape 1081"/>
          <p:cNvSpPr/>
          <p:nvPr/>
        </p:nvSpPr>
        <p:spPr>
          <a:xfrm rot="2147720">
            <a:off x="7749071" y="1781158"/>
            <a:ext cx="703943" cy="418062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Shape 1082"/>
          <p:cNvSpPr/>
          <p:nvPr/>
        </p:nvSpPr>
        <p:spPr>
          <a:xfrm>
            <a:off x="8295709" y="1865478"/>
            <a:ext cx="756937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</a:t>
            </a:r>
          </a:p>
        </p:txBody>
      </p:sp>
      <p:sp>
        <p:nvSpPr>
          <p:cNvPr id="1083" name="Shape 1083"/>
          <p:cNvSpPr/>
          <p:nvPr/>
        </p:nvSpPr>
        <p:spPr>
          <a:xfrm>
            <a:off x="8568374" y="2190730"/>
            <a:ext cx="3211134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※ 클릭 시 오픈월드 해당 좌표로 이동을 진행 합니다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Shape 1084"/>
          <p:cNvSpPr/>
          <p:nvPr/>
        </p:nvSpPr>
        <p:spPr>
          <a:xfrm>
            <a:off x="8454210" y="4974871"/>
            <a:ext cx="3375359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※ 오픈 월드로 이동 시 바로 도시를 선택 하였을 때 UI가 나오도록 처리 합니다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Shape 1089"/>
          <p:cNvSpPr/>
          <p:nvPr/>
        </p:nvSpPr>
        <p:spPr>
          <a:xfrm>
            <a:off x="4336028" y="241186"/>
            <a:ext cx="3520799" cy="6234546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Shape 1090"/>
          <p:cNvSpPr/>
          <p:nvPr/>
        </p:nvSpPr>
        <p:spPr>
          <a:xfrm>
            <a:off x="4336028" y="241187"/>
            <a:ext cx="3520799" cy="37463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 기록</a:t>
            </a:r>
          </a:p>
        </p:txBody>
      </p:sp>
      <p:sp>
        <p:nvSpPr>
          <p:cNvPr id="1091" name="Shape 1091"/>
          <p:cNvSpPr/>
          <p:nvPr/>
        </p:nvSpPr>
        <p:spPr>
          <a:xfrm>
            <a:off x="4336028" y="5962262"/>
            <a:ext cx="3520799" cy="50421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Shape 1092"/>
          <p:cNvSpPr/>
          <p:nvPr/>
        </p:nvSpPr>
        <p:spPr>
          <a:xfrm>
            <a:off x="4395123" y="699793"/>
            <a:ext cx="3395938" cy="27991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474747"/>
              </a:gs>
              <a:gs pos="50000">
                <a:schemeClr val="dk1"/>
              </a:gs>
              <a:gs pos="100000">
                <a:schemeClr val="dk1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Shape 1093"/>
          <p:cNvSpPr/>
          <p:nvPr/>
        </p:nvSpPr>
        <p:spPr>
          <a:xfrm>
            <a:off x="4418130" y="1026366"/>
            <a:ext cx="3349920" cy="435953"/>
          </a:xfrm>
          <a:prstGeom prst="roundRect">
            <a:avLst>
              <a:gd fmla="val 877" name="adj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Shape 1094"/>
          <p:cNvSpPr/>
          <p:nvPr/>
        </p:nvSpPr>
        <p:spPr>
          <a:xfrm>
            <a:off x="4418130" y="1492012"/>
            <a:ext cx="3349920" cy="435953"/>
          </a:xfrm>
          <a:prstGeom prst="roundRect">
            <a:avLst>
              <a:gd fmla="val 87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hydra-media.cursecdn.com/wow.gamepedia.com/thumb/0/07/OrcCrest.jpg/300px-OrcCrest.jpg?version=b97efb522bf15c850ee04372e0e62424" id="1095" name="Shape 10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9137" y="1021945"/>
            <a:ext cx="435789" cy="432881"/>
          </a:xfrm>
          <a:prstGeom prst="rect">
            <a:avLst/>
          </a:prstGeom>
          <a:noFill/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096" name="Shape 1096"/>
          <p:cNvSpPr txBox="1"/>
          <p:nvPr/>
        </p:nvSpPr>
        <p:spPr>
          <a:xfrm>
            <a:off x="4846264" y="1035807"/>
            <a:ext cx="1051891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승리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(CLE) 호롤룰루</a:t>
            </a:r>
          </a:p>
        </p:txBody>
      </p:sp>
      <p:sp>
        <p:nvSpPr>
          <p:cNvPr id="1097" name="Shape 1097"/>
          <p:cNvSpPr txBox="1"/>
          <p:nvPr/>
        </p:nvSpPr>
        <p:spPr>
          <a:xfrm>
            <a:off x="4846264" y="1491873"/>
            <a:ext cx="1051891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승리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(CLE) 우당탕카</a:t>
            </a:r>
          </a:p>
        </p:txBody>
      </p:sp>
      <p:sp>
        <p:nvSpPr>
          <p:cNvPr id="1098" name="Shape 1098"/>
          <p:cNvSpPr txBox="1"/>
          <p:nvPr/>
        </p:nvSpPr>
        <p:spPr>
          <a:xfrm>
            <a:off x="5960278" y="1031141"/>
            <a:ext cx="1184940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승리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(ASD) Grrrrrrrr…</a:t>
            </a:r>
          </a:p>
        </p:txBody>
      </p:sp>
      <p:sp>
        <p:nvSpPr>
          <p:cNvPr id="1099" name="Shape 1099"/>
          <p:cNvSpPr txBox="1"/>
          <p:nvPr/>
        </p:nvSpPr>
        <p:spPr>
          <a:xfrm>
            <a:off x="5960278" y="1491873"/>
            <a:ext cx="1265089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패배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(QWE) Kukukuk…</a:t>
            </a:r>
          </a:p>
        </p:txBody>
      </p:sp>
      <p:sp>
        <p:nvSpPr>
          <p:cNvPr id="1100" name="Shape 1100"/>
          <p:cNvSpPr txBox="1"/>
          <p:nvPr/>
        </p:nvSpPr>
        <p:spPr>
          <a:xfrm>
            <a:off x="7072839" y="1133912"/>
            <a:ext cx="761747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16분 이전</a:t>
            </a:r>
          </a:p>
        </p:txBody>
      </p:sp>
      <p:sp>
        <p:nvSpPr>
          <p:cNvPr id="1101" name="Shape 1101"/>
          <p:cNvSpPr txBox="1"/>
          <p:nvPr/>
        </p:nvSpPr>
        <p:spPr>
          <a:xfrm>
            <a:off x="7075949" y="1594224"/>
            <a:ext cx="761747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16분 이전</a:t>
            </a:r>
          </a:p>
        </p:txBody>
      </p:sp>
      <p:sp>
        <p:nvSpPr>
          <p:cNvPr id="1102" name="Shape 1102"/>
          <p:cNvSpPr txBox="1"/>
          <p:nvPr/>
        </p:nvSpPr>
        <p:spPr>
          <a:xfrm>
            <a:off x="4423116" y="716018"/>
            <a:ext cx="441146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타입</a:t>
            </a:r>
          </a:p>
        </p:txBody>
      </p:sp>
      <p:sp>
        <p:nvSpPr>
          <p:cNvPr id="1103" name="Shape 1103"/>
          <p:cNvSpPr txBox="1"/>
          <p:nvPr/>
        </p:nvSpPr>
        <p:spPr>
          <a:xfrm>
            <a:off x="5135357" y="719125"/>
            <a:ext cx="569387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공격자</a:t>
            </a:r>
          </a:p>
        </p:txBody>
      </p:sp>
      <p:sp>
        <p:nvSpPr>
          <p:cNvPr id="1104" name="Shape 1104"/>
          <p:cNvSpPr txBox="1"/>
          <p:nvPr/>
        </p:nvSpPr>
        <p:spPr>
          <a:xfrm>
            <a:off x="6295466" y="712902"/>
            <a:ext cx="569387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방어자</a:t>
            </a:r>
          </a:p>
        </p:txBody>
      </p:sp>
      <p:sp>
        <p:nvSpPr>
          <p:cNvPr id="1105" name="Shape 1105"/>
          <p:cNvSpPr txBox="1"/>
          <p:nvPr/>
        </p:nvSpPr>
        <p:spPr>
          <a:xfrm>
            <a:off x="7212982" y="706679"/>
            <a:ext cx="441146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시간</a:t>
            </a:r>
          </a:p>
        </p:txBody>
      </p:sp>
      <p:pic>
        <p:nvPicPr>
          <p:cNvPr descr="http://hydra-media.cursecdn.com/wow.gamepedia.com/thumb/0/07/OrcCrest.jpg/300px-OrcCrest.jpg?version=b97efb522bf15c850ee04372e0e62424" id="1106" name="Shape 1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8473" y="1499644"/>
            <a:ext cx="435789" cy="432881"/>
          </a:xfrm>
          <a:prstGeom prst="rect">
            <a:avLst/>
          </a:prstGeom>
          <a:noFill/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107" name="Shape 1107"/>
          <p:cNvSpPr/>
          <p:nvPr/>
        </p:nvSpPr>
        <p:spPr>
          <a:xfrm>
            <a:off x="4383769" y="6013180"/>
            <a:ext cx="415800" cy="4158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</a:t>
            </a:r>
          </a:p>
        </p:txBody>
      </p:sp>
      <p:sp>
        <p:nvSpPr>
          <p:cNvPr id="1108" name="Shape 1108"/>
          <p:cNvSpPr txBox="1"/>
          <p:nvPr/>
        </p:nvSpPr>
        <p:spPr>
          <a:xfrm>
            <a:off x="584420" y="667910"/>
            <a:ext cx="3325104" cy="1754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전쟁 공격, 방어의 기록 정보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연맹원 공격, 방어 정보를 기록 해둔 공간 입니다.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 기록 보관 30일 까지 보관을 하도록 합니다(기록 보관 관련 부분은 변경 되어질 수 있습니다)</a:t>
            </a:r>
          </a:p>
        </p:txBody>
      </p:sp>
      <p:sp>
        <p:nvSpPr>
          <p:cNvPr id="1109" name="Shape 1109"/>
          <p:cNvSpPr/>
          <p:nvPr/>
        </p:nvSpPr>
        <p:spPr>
          <a:xfrm>
            <a:off x="215538" y="142595"/>
            <a:ext cx="34563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전쟁_공격, 방어_전쟁 기록</a:t>
            </a:r>
          </a:p>
        </p:txBody>
      </p:sp>
      <p:cxnSp>
        <p:nvCxnSpPr>
          <p:cNvPr id="1110" name="Shape 1110"/>
          <p:cNvCxnSpPr/>
          <p:nvPr/>
        </p:nvCxnSpPr>
        <p:spPr>
          <a:xfrm>
            <a:off x="251492" y="521256"/>
            <a:ext cx="2475168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111" name="Shape 1111"/>
          <p:cNvSpPr/>
          <p:nvPr/>
        </p:nvSpPr>
        <p:spPr>
          <a:xfrm>
            <a:off x="8520924" y="1576355"/>
            <a:ext cx="3441613" cy="1819986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연매원 기록 정보를 확인 하는 공간으로 다른 기능은 없습니다.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연맹원이 공격 받는 정보 , 공격을 한 정보를 보여 줍니다.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※ 시간 표기(2일전 , 23시간 이전 , 50분 이전)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시간 표기는 3가지 타입만 존재 합니다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※ 승리 한 기록은 파란색으로 표현 해주도록 합니다(패배의 기록은 색상 변경이 없습니다)</a:t>
            </a:r>
          </a:p>
        </p:txBody>
      </p:sp>
      <p:cxnSp>
        <p:nvCxnSpPr>
          <p:cNvPr id="1112" name="Shape 1112"/>
          <p:cNvCxnSpPr>
            <a:endCxn id="1111" idx="1"/>
          </p:cNvCxnSpPr>
          <p:nvPr/>
        </p:nvCxnSpPr>
        <p:spPr>
          <a:xfrm>
            <a:off x="7697724" y="1851249"/>
            <a:ext cx="823200" cy="6351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113" name="Shape 1113"/>
          <p:cNvSpPr/>
          <p:nvPr/>
        </p:nvSpPr>
        <p:spPr>
          <a:xfrm>
            <a:off x="8381782" y="58619"/>
            <a:ext cx="3441613" cy="1433759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타입 : 타입 정보는 일반 전투, 집결 전투 두 개로 구성 되어집니다(다른 아이콘으로 처리)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공격자 : 공격을 한 유저의 정보 입니다.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방어자 : 방어을 한 유저의 정보 입니다.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시간 : 전쟁을 이후 지난 시간을 표기 해줍니다</a:t>
            </a:r>
          </a:p>
        </p:txBody>
      </p:sp>
      <p:cxnSp>
        <p:nvCxnSpPr>
          <p:cNvPr id="1114" name="Shape 1114"/>
          <p:cNvCxnSpPr>
            <a:stCxn id="1105" idx="3"/>
            <a:endCxn id="1113" idx="1"/>
          </p:cNvCxnSpPr>
          <p:nvPr/>
        </p:nvCxnSpPr>
        <p:spPr>
          <a:xfrm flipH="1" rot="10800000">
            <a:off x="7654128" y="775490"/>
            <a:ext cx="727800" cy="543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115" name="Shape 1115"/>
          <p:cNvSpPr/>
          <p:nvPr/>
        </p:nvSpPr>
        <p:spPr>
          <a:xfrm>
            <a:off x="4828673" y="5999894"/>
            <a:ext cx="2949718" cy="404979"/>
          </a:xfrm>
          <a:prstGeom prst="wedgeRectCallout">
            <a:avLst>
              <a:gd fmla="val -37679" name="adj1"/>
              <a:gd fmla="val -26435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 기록은 30일 까지만 보관 되어집니다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Shape 1121"/>
          <p:cNvSpPr/>
          <p:nvPr/>
        </p:nvSpPr>
        <p:spPr>
          <a:xfrm>
            <a:off x="4336028" y="241187"/>
            <a:ext cx="3520799" cy="6234545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Shape 1122"/>
          <p:cNvSpPr/>
          <p:nvPr/>
        </p:nvSpPr>
        <p:spPr>
          <a:xfrm>
            <a:off x="4336028" y="241187"/>
            <a:ext cx="3520799" cy="37463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전쟁</a:t>
            </a:r>
          </a:p>
        </p:txBody>
      </p:sp>
      <p:sp>
        <p:nvSpPr>
          <p:cNvPr id="1123" name="Shape 1123"/>
          <p:cNvSpPr/>
          <p:nvPr/>
        </p:nvSpPr>
        <p:spPr>
          <a:xfrm>
            <a:off x="4336028" y="5971594"/>
            <a:ext cx="3520799" cy="50421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Shape 1124"/>
          <p:cNvSpPr/>
          <p:nvPr/>
        </p:nvSpPr>
        <p:spPr>
          <a:xfrm>
            <a:off x="5551714" y="6069564"/>
            <a:ext cx="1306286" cy="30826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 기록</a:t>
            </a:r>
          </a:p>
        </p:txBody>
      </p:sp>
      <p:sp>
        <p:nvSpPr>
          <p:cNvPr id="1125" name="Shape 1125"/>
          <p:cNvSpPr/>
          <p:nvPr/>
        </p:nvSpPr>
        <p:spPr>
          <a:xfrm>
            <a:off x="4336028" y="1101091"/>
            <a:ext cx="3520799" cy="1273887"/>
          </a:xfrm>
          <a:prstGeom prst="roundRect">
            <a:avLst>
              <a:gd fmla="val 877" name="adj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" name="Shape 1126"/>
          <p:cNvSpPr/>
          <p:nvPr/>
        </p:nvSpPr>
        <p:spPr>
          <a:xfrm>
            <a:off x="5824857" y="1351637"/>
            <a:ext cx="364995" cy="35910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Shape 1127"/>
          <p:cNvSpPr/>
          <p:nvPr/>
        </p:nvSpPr>
        <p:spPr>
          <a:xfrm>
            <a:off x="6226273" y="1355204"/>
            <a:ext cx="364995" cy="35910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Shape 1128"/>
          <p:cNvSpPr/>
          <p:nvPr/>
        </p:nvSpPr>
        <p:spPr>
          <a:xfrm>
            <a:off x="4336028" y="830425"/>
            <a:ext cx="3520799" cy="251925"/>
          </a:xfrm>
          <a:prstGeom prst="roundRect">
            <a:avLst>
              <a:gd fmla="val 87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집결중 : 00:04:25</a:t>
            </a:r>
          </a:p>
        </p:txBody>
      </p:sp>
      <p:sp>
        <p:nvSpPr>
          <p:cNvPr id="1129" name="Shape 1129"/>
          <p:cNvSpPr/>
          <p:nvPr/>
        </p:nvSpPr>
        <p:spPr>
          <a:xfrm>
            <a:off x="5558337" y="649341"/>
            <a:ext cx="1106424" cy="211469"/>
          </a:xfrm>
          <a:prstGeom prst="roundRect">
            <a:avLst>
              <a:gd fmla="val 29932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공격</a:t>
            </a:r>
          </a:p>
        </p:txBody>
      </p:sp>
      <p:pic>
        <p:nvPicPr>
          <p:cNvPr id="1130" name="Shape 1130"/>
          <p:cNvPicPr preferRelativeResize="0"/>
          <p:nvPr/>
        </p:nvPicPr>
        <p:blipFill rotWithShape="1">
          <a:blip r:embed="rId3">
            <a:alphaModFix/>
          </a:blip>
          <a:srcRect b="47054" l="1" r="31546" t="2606"/>
          <a:stretch/>
        </p:blipFill>
        <p:spPr>
          <a:xfrm>
            <a:off x="5735000" y="1332209"/>
            <a:ext cx="445629" cy="424104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Shape 1131"/>
          <p:cNvSpPr/>
          <p:nvPr/>
        </p:nvSpPr>
        <p:spPr>
          <a:xfrm>
            <a:off x="4383769" y="6022512"/>
            <a:ext cx="415800" cy="4158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</a:t>
            </a:r>
          </a:p>
        </p:txBody>
      </p:sp>
      <p:sp>
        <p:nvSpPr>
          <p:cNvPr id="1132" name="Shape 1132"/>
          <p:cNvSpPr/>
          <p:nvPr/>
        </p:nvSpPr>
        <p:spPr>
          <a:xfrm>
            <a:off x="215538" y="142595"/>
            <a:ext cx="32784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전쟁_ 집결 공격, 방어(1)</a:t>
            </a:r>
          </a:p>
        </p:txBody>
      </p:sp>
      <p:cxnSp>
        <p:nvCxnSpPr>
          <p:cNvPr id="1133" name="Shape 1133"/>
          <p:cNvCxnSpPr/>
          <p:nvPr/>
        </p:nvCxnSpPr>
        <p:spPr>
          <a:xfrm>
            <a:off x="251492" y="521256"/>
            <a:ext cx="2475168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134" name="Shape 1134"/>
          <p:cNvSpPr/>
          <p:nvPr/>
        </p:nvSpPr>
        <p:spPr>
          <a:xfrm>
            <a:off x="4391100" y="1115244"/>
            <a:ext cx="909390" cy="1229820"/>
          </a:xfrm>
          <a:prstGeom prst="roundRect">
            <a:avLst>
              <a:gd fmla="val 763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findicons.com/files/icons/766/base_software/128/shield_blue.png" id="1135" name="Shape 11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5698" y="1991365"/>
            <a:ext cx="353158" cy="353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Shape 1136"/>
          <p:cNvPicPr preferRelativeResize="0"/>
          <p:nvPr/>
        </p:nvPicPr>
        <p:blipFill rotWithShape="1">
          <a:blip r:embed="rId5">
            <a:alphaModFix/>
          </a:blip>
          <a:srcRect b="14557" l="20159" r="9910" t="17823"/>
          <a:stretch/>
        </p:blipFill>
        <p:spPr>
          <a:xfrm>
            <a:off x="4502942" y="1264836"/>
            <a:ext cx="712885" cy="6893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7" name="Shape 1137"/>
          <p:cNvCxnSpPr/>
          <p:nvPr/>
        </p:nvCxnSpPr>
        <p:spPr>
          <a:xfrm>
            <a:off x="4391100" y="1962976"/>
            <a:ext cx="90939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descr="http://cfile237.uf.daum.net/image/2141EF37536C9632195643" id="1138" name="Shape 11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85308" y="1996617"/>
            <a:ext cx="142305" cy="142305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Shape 1139"/>
          <p:cNvSpPr/>
          <p:nvPr/>
        </p:nvSpPr>
        <p:spPr>
          <a:xfrm>
            <a:off x="4561423" y="1956600"/>
            <a:ext cx="6405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150,999</a:t>
            </a:r>
          </a:p>
        </p:txBody>
      </p:sp>
      <p:sp>
        <p:nvSpPr>
          <p:cNvPr id="1140" name="Shape 1140"/>
          <p:cNvSpPr/>
          <p:nvPr/>
        </p:nvSpPr>
        <p:spPr>
          <a:xfrm>
            <a:off x="4557724" y="1953950"/>
            <a:ext cx="7314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쵸쵸쵸쵸….</a:t>
            </a:r>
          </a:p>
        </p:txBody>
      </p:sp>
      <p:sp>
        <p:nvSpPr>
          <p:cNvPr id="1141" name="Shape 1141"/>
          <p:cNvSpPr/>
          <p:nvPr/>
        </p:nvSpPr>
        <p:spPr>
          <a:xfrm>
            <a:off x="5708517" y="1036841"/>
            <a:ext cx="1007007" cy="323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(CLE)호롤룰루</a:t>
            </a:r>
          </a:p>
        </p:txBody>
      </p:sp>
      <p:pic>
        <p:nvPicPr>
          <p:cNvPr descr="https://openclipart.org/image/2400px/svg_to_png/202776/pawn.png" id="1142" name="Shape 11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7910" y="1136309"/>
            <a:ext cx="124860" cy="160937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Shape 1143"/>
          <p:cNvSpPr/>
          <p:nvPr/>
        </p:nvSpPr>
        <p:spPr>
          <a:xfrm>
            <a:off x="7582852" y="1076642"/>
            <a:ext cx="274433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grpSp>
        <p:nvGrpSpPr>
          <p:cNvPr id="1144" name="Shape 1144"/>
          <p:cNvGrpSpPr/>
          <p:nvPr/>
        </p:nvGrpSpPr>
        <p:grpSpPr>
          <a:xfrm>
            <a:off x="5471782" y="1397000"/>
            <a:ext cx="290889" cy="293948"/>
            <a:chOff x="5471782" y="1415662"/>
            <a:chExt cx="290889" cy="293948"/>
          </a:xfrm>
        </p:grpSpPr>
        <p:pic>
          <p:nvPicPr>
            <p:cNvPr descr="https://image.jimcdn.com/app/cms/image/transf/dimension=349x1024:format=png/path/s42cdc19839f32ffb/image/ie64f85b5f6354e71/version/1412344801/image.png" id="1145" name="Shape 114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471782" y="1430688"/>
              <a:ext cx="278920" cy="278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s://image.jimcdn.com/app/cms/image/transf/dimension=349x1024:format=png/path/s42cdc19839f32ffb/image/ie64f85b5f6354e71/version/1412344801/image.png" id="1146" name="Shape 114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flipH="1">
              <a:off x="5483751" y="1415662"/>
              <a:ext cx="278920" cy="2789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47" name="Shape 1147"/>
          <p:cNvSpPr/>
          <p:nvPr/>
        </p:nvSpPr>
        <p:spPr>
          <a:xfrm>
            <a:off x="6261885" y="1388079"/>
            <a:ext cx="301036" cy="304956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cap="flat" cmpd="sng" w="9525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8" name="Shape 1148"/>
          <p:cNvSpPr/>
          <p:nvPr/>
        </p:nvSpPr>
        <p:spPr>
          <a:xfrm>
            <a:off x="5817408" y="1970408"/>
            <a:ext cx="364995" cy="35910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9" name="Shape 1149"/>
          <p:cNvPicPr preferRelativeResize="0"/>
          <p:nvPr/>
        </p:nvPicPr>
        <p:blipFill rotWithShape="1">
          <a:blip r:embed="rId3">
            <a:alphaModFix/>
          </a:blip>
          <a:srcRect b="47054" l="1" r="31546" t="2606"/>
          <a:stretch/>
        </p:blipFill>
        <p:spPr>
          <a:xfrm>
            <a:off x="5727551" y="1950980"/>
            <a:ext cx="445629" cy="424104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Shape 1150"/>
          <p:cNvSpPr/>
          <p:nvPr/>
        </p:nvSpPr>
        <p:spPr>
          <a:xfrm>
            <a:off x="5701069" y="1655611"/>
            <a:ext cx="1080744" cy="323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(CLE)호롤룰루1</a:t>
            </a:r>
          </a:p>
        </p:txBody>
      </p:sp>
      <p:pic>
        <p:nvPicPr>
          <p:cNvPr descr="https://openclipart.org/image/2400px/svg_to_png/202776/pawn.png" id="1151" name="Shape 11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9782" y="1736417"/>
            <a:ext cx="124860" cy="160937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Shape 1152"/>
          <p:cNvSpPr/>
          <p:nvPr/>
        </p:nvSpPr>
        <p:spPr>
          <a:xfrm>
            <a:off x="7584724" y="1676750"/>
            <a:ext cx="274433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1153" name="Shape 1153"/>
          <p:cNvSpPr/>
          <p:nvPr/>
        </p:nvSpPr>
        <p:spPr>
          <a:xfrm>
            <a:off x="4349962" y="2885614"/>
            <a:ext cx="3520799" cy="1273887"/>
          </a:xfrm>
          <a:prstGeom prst="roundRect">
            <a:avLst>
              <a:gd fmla="val 877" name="adj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Shape 1154"/>
          <p:cNvSpPr/>
          <p:nvPr/>
        </p:nvSpPr>
        <p:spPr>
          <a:xfrm>
            <a:off x="5838791" y="3136159"/>
            <a:ext cx="364995" cy="35910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5" name="Shape 1155"/>
          <p:cNvSpPr/>
          <p:nvPr/>
        </p:nvSpPr>
        <p:spPr>
          <a:xfrm>
            <a:off x="6240205" y="3139725"/>
            <a:ext cx="364995" cy="35910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Shape 1156"/>
          <p:cNvSpPr/>
          <p:nvPr/>
        </p:nvSpPr>
        <p:spPr>
          <a:xfrm>
            <a:off x="4349962" y="2614947"/>
            <a:ext cx="3520799" cy="251925"/>
          </a:xfrm>
          <a:prstGeom prst="roundRect">
            <a:avLst>
              <a:gd fmla="val 87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집결중 : 00:04:25</a:t>
            </a:r>
          </a:p>
        </p:txBody>
      </p:sp>
      <p:sp>
        <p:nvSpPr>
          <p:cNvPr id="1157" name="Shape 1157"/>
          <p:cNvSpPr/>
          <p:nvPr/>
        </p:nvSpPr>
        <p:spPr>
          <a:xfrm>
            <a:off x="5572271" y="2433864"/>
            <a:ext cx="1106424" cy="211469"/>
          </a:xfrm>
          <a:prstGeom prst="roundRect">
            <a:avLst>
              <a:gd fmla="val 29932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방어</a:t>
            </a:r>
          </a:p>
        </p:txBody>
      </p:sp>
      <p:pic>
        <p:nvPicPr>
          <p:cNvPr id="1158" name="Shape 1158"/>
          <p:cNvPicPr preferRelativeResize="0"/>
          <p:nvPr/>
        </p:nvPicPr>
        <p:blipFill rotWithShape="1">
          <a:blip r:embed="rId3">
            <a:alphaModFix/>
          </a:blip>
          <a:srcRect b="47054" l="1" r="31546" t="2606"/>
          <a:stretch/>
        </p:blipFill>
        <p:spPr>
          <a:xfrm>
            <a:off x="5748932" y="3116732"/>
            <a:ext cx="445629" cy="424104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Shape 1159"/>
          <p:cNvSpPr/>
          <p:nvPr/>
        </p:nvSpPr>
        <p:spPr>
          <a:xfrm>
            <a:off x="4405032" y="2899766"/>
            <a:ext cx="909390" cy="1229820"/>
          </a:xfrm>
          <a:prstGeom prst="roundRect">
            <a:avLst>
              <a:gd fmla="val 763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findicons.com/files/icons/766/base_software/128/shield_blue.png" id="1160" name="Shape 11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48500" y="3121058"/>
            <a:ext cx="353158" cy="353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Shape 1161"/>
          <p:cNvPicPr preferRelativeResize="0"/>
          <p:nvPr/>
        </p:nvPicPr>
        <p:blipFill rotWithShape="1">
          <a:blip r:embed="rId5">
            <a:alphaModFix/>
          </a:blip>
          <a:srcRect b="14557" l="20159" r="9910" t="17823"/>
          <a:stretch/>
        </p:blipFill>
        <p:spPr>
          <a:xfrm>
            <a:off x="4516876" y="3049358"/>
            <a:ext cx="712885" cy="6893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2" name="Shape 1162"/>
          <p:cNvCxnSpPr/>
          <p:nvPr/>
        </p:nvCxnSpPr>
        <p:spPr>
          <a:xfrm>
            <a:off x="4405032" y="3747498"/>
            <a:ext cx="90939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descr="http://cfile237.uf.daum.net/image/2141EF37536C9632195643" id="1163" name="Shape 11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99242" y="3781139"/>
            <a:ext cx="142305" cy="142305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Shape 1164"/>
          <p:cNvSpPr/>
          <p:nvPr/>
        </p:nvSpPr>
        <p:spPr>
          <a:xfrm>
            <a:off x="4575375" y="3741100"/>
            <a:ext cx="6405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150,999</a:t>
            </a:r>
          </a:p>
        </p:txBody>
      </p:sp>
      <p:sp>
        <p:nvSpPr>
          <p:cNvPr id="1165" name="Shape 1165"/>
          <p:cNvSpPr/>
          <p:nvPr/>
        </p:nvSpPr>
        <p:spPr>
          <a:xfrm>
            <a:off x="4594950" y="3696625"/>
            <a:ext cx="862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123131….</a:t>
            </a:r>
          </a:p>
        </p:txBody>
      </p:sp>
      <p:sp>
        <p:nvSpPr>
          <p:cNvPr id="1166" name="Shape 1166"/>
          <p:cNvSpPr/>
          <p:nvPr/>
        </p:nvSpPr>
        <p:spPr>
          <a:xfrm>
            <a:off x="4405032" y="2884393"/>
            <a:ext cx="923323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목표</a:t>
            </a:r>
          </a:p>
        </p:txBody>
      </p:sp>
      <p:sp>
        <p:nvSpPr>
          <p:cNvPr id="1167" name="Shape 1167"/>
          <p:cNvSpPr/>
          <p:nvPr/>
        </p:nvSpPr>
        <p:spPr>
          <a:xfrm>
            <a:off x="5722451" y="2821364"/>
            <a:ext cx="1007007" cy="323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(CLE)호롤룰루</a:t>
            </a:r>
          </a:p>
        </p:txBody>
      </p:sp>
      <p:pic>
        <p:nvPicPr>
          <p:cNvPr descr="https://openclipart.org/image/2400px/svg_to_png/202776/pawn.png" id="1168" name="Shape 11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81842" y="2920832"/>
            <a:ext cx="124860" cy="160937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Shape 1169"/>
          <p:cNvSpPr/>
          <p:nvPr/>
        </p:nvSpPr>
        <p:spPr>
          <a:xfrm>
            <a:off x="7596785" y="2861165"/>
            <a:ext cx="274433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grpSp>
        <p:nvGrpSpPr>
          <p:cNvPr id="1170" name="Shape 1170"/>
          <p:cNvGrpSpPr/>
          <p:nvPr/>
        </p:nvGrpSpPr>
        <p:grpSpPr>
          <a:xfrm>
            <a:off x="5466964" y="3790763"/>
            <a:ext cx="290889" cy="293948"/>
            <a:chOff x="5471782" y="1415662"/>
            <a:chExt cx="290889" cy="293948"/>
          </a:xfrm>
        </p:grpSpPr>
        <p:pic>
          <p:nvPicPr>
            <p:cNvPr descr="https://image.jimcdn.com/app/cms/image/transf/dimension=349x1024:format=png/path/s42cdc19839f32ffb/image/ie64f85b5f6354e71/version/1412344801/image.png" id="1171" name="Shape 117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471782" y="1430688"/>
              <a:ext cx="278920" cy="278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s://image.jimcdn.com/app/cms/image/transf/dimension=349x1024:format=png/path/s42cdc19839f32ffb/image/ie64f85b5f6354e71/version/1412344801/image.png" id="1172" name="Shape 117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flipH="1">
              <a:off x="5483751" y="1415662"/>
              <a:ext cx="278920" cy="2789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73" name="Shape 1173"/>
          <p:cNvSpPr/>
          <p:nvPr/>
        </p:nvSpPr>
        <p:spPr>
          <a:xfrm>
            <a:off x="6275817" y="3172600"/>
            <a:ext cx="301036" cy="304956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cap="flat" cmpd="sng" w="9525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4" name="Shape 1174"/>
          <p:cNvSpPr/>
          <p:nvPr/>
        </p:nvSpPr>
        <p:spPr>
          <a:xfrm>
            <a:off x="5831342" y="3754930"/>
            <a:ext cx="364995" cy="35910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5" name="Shape 1175"/>
          <p:cNvPicPr preferRelativeResize="0"/>
          <p:nvPr/>
        </p:nvPicPr>
        <p:blipFill rotWithShape="1">
          <a:blip r:embed="rId3">
            <a:alphaModFix/>
          </a:blip>
          <a:srcRect b="47054" l="1" r="31546" t="2606"/>
          <a:stretch/>
        </p:blipFill>
        <p:spPr>
          <a:xfrm>
            <a:off x="5741483" y="3735501"/>
            <a:ext cx="445629" cy="424104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Shape 1176"/>
          <p:cNvSpPr/>
          <p:nvPr/>
        </p:nvSpPr>
        <p:spPr>
          <a:xfrm>
            <a:off x="5715001" y="3440133"/>
            <a:ext cx="1154483" cy="323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(CLE)호롤룰루22</a:t>
            </a:r>
          </a:p>
        </p:txBody>
      </p:sp>
      <p:pic>
        <p:nvPicPr>
          <p:cNvPr descr="https://openclipart.org/image/2400px/svg_to_png/202776/pawn.png" id="1177" name="Shape 117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83714" y="3520939"/>
            <a:ext cx="124860" cy="160937"/>
          </a:xfrm>
          <a:prstGeom prst="rect">
            <a:avLst/>
          </a:prstGeom>
          <a:noFill/>
          <a:ln>
            <a:noFill/>
          </a:ln>
        </p:spPr>
      </p:pic>
      <p:sp>
        <p:nvSpPr>
          <p:cNvPr id="1178" name="Shape 1178"/>
          <p:cNvSpPr/>
          <p:nvPr/>
        </p:nvSpPr>
        <p:spPr>
          <a:xfrm>
            <a:off x="7598657" y="3461273"/>
            <a:ext cx="274433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1179" name="Shape 1179"/>
          <p:cNvSpPr txBox="1"/>
          <p:nvPr/>
        </p:nvSpPr>
        <p:spPr>
          <a:xfrm>
            <a:off x="584420" y="667910"/>
            <a:ext cx="3325104" cy="1754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전쟁 집결 공격, 방어 정보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연맹원 들의 공격 정보, 방어 정보를 확인 할 수 있습니다.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대사관 &gt; 전쟁의 홀 기능 하고 동일</a:t>
            </a: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Shape 1180"/>
          <p:cNvSpPr/>
          <p:nvPr/>
        </p:nvSpPr>
        <p:spPr>
          <a:xfrm>
            <a:off x="368742" y="2522841"/>
            <a:ext cx="3441613" cy="871168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공격 도시를 선택 시 해당 하는 오픈월드 좌표로 이동을 하게 되어집니다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※</a:t>
            </a: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※ 오픈 월드로 이동 시 바로 도시를 선택 하였을 때 UI가 나오도록 처리 합니다</a:t>
            </a:r>
          </a:p>
        </p:txBody>
      </p:sp>
      <p:cxnSp>
        <p:nvCxnSpPr>
          <p:cNvPr id="1181" name="Shape 1181"/>
          <p:cNvCxnSpPr>
            <a:stCxn id="1180" idx="3"/>
            <a:endCxn id="1134" idx="1"/>
          </p:cNvCxnSpPr>
          <p:nvPr/>
        </p:nvCxnSpPr>
        <p:spPr>
          <a:xfrm flipH="1" rot="10800000">
            <a:off x="3810356" y="1730226"/>
            <a:ext cx="580800" cy="12282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182" name="Shape 1182"/>
          <p:cNvSpPr/>
          <p:nvPr/>
        </p:nvSpPr>
        <p:spPr>
          <a:xfrm>
            <a:off x="8264857" y="1001792"/>
            <a:ext cx="3441613" cy="361503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집결 공격 인원 / 집결 방어 인원에 대한 정보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집결 공격, 방어의 참가한 영주 아이콘을 보여주도록 합니다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집결 인원을 표기 해줍니다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      공격연맹 아이콘       방어연맹 아이콘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집결 인원 가능 아이콘(최대5개 표시)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오픈월드 좌표 아이콘 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※ 닉네임 표시(닉네임은 최대 6자리 까지 표기 하고 닉네임이 7개 이상인 경우 …으로 표기 해주도록 합니다)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★ 공격 도시를 제외한 영역을 터치 시 상세 정보 화면으로 이동 하게 되어집니다.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3" name="Shape 1183"/>
          <p:cNvCxnSpPr>
            <a:stCxn id="1182" idx="1"/>
          </p:cNvCxnSpPr>
          <p:nvPr/>
        </p:nvCxnSpPr>
        <p:spPr>
          <a:xfrm rot="10800000">
            <a:off x="7189957" y="1655508"/>
            <a:ext cx="1074900" cy="1153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descr="https://openclipart.org/image/2400px/svg_to_png/202776/pawn.png" id="1184" name="Shape 118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55742" y="1828980"/>
            <a:ext cx="124860" cy="1609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findicons.com/files/icons/766/base_software/128/shield_blue.png" id="1185" name="Shape 11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41482" y="2166947"/>
            <a:ext cx="199349" cy="199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6" name="Shape 1186"/>
          <p:cNvGrpSpPr/>
          <p:nvPr/>
        </p:nvGrpSpPr>
        <p:grpSpPr>
          <a:xfrm>
            <a:off x="8530494" y="2178003"/>
            <a:ext cx="180619" cy="182518"/>
            <a:chOff x="5471782" y="1415662"/>
            <a:chExt cx="290889" cy="293948"/>
          </a:xfrm>
        </p:grpSpPr>
        <p:pic>
          <p:nvPicPr>
            <p:cNvPr descr="https://image.jimcdn.com/app/cms/image/transf/dimension=349x1024:format=png/path/s42cdc19839f32ffb/image/ie64f85b5f6354e71/version/1412344801/image.png" id="1187" name="Shape 118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471782" y="1430688"/>
              <a:ext cx="278920" cy="278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s://image.jimcdn.com/app/cms/image/transf/dimension=349x1024:format=png/path/s42cdc19839f32ffb/image/ie64f85b5f6354e71/version/1412344801/image.png" id="1188" name="Shape 118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flipH="1">
              <a:off x="5483751" y="1415662"/>
              <a:ext cx="278920" cy="2789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9" name="Shape 1189"/>
          <p:cNvSpPr/>
          <p:nvPr/>
        </p:nvSpPr>
        <p:spPr>
          <a:xfrm>
            <a:off x="8480686" y="2494639"/>
            <a:ext cx="273669" cy="277233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cap="flat" cmpd="sng" w="9525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cfile237.uf.daum.net/image/2141EF37536C9632195643" id="1190" name="Shape 119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34964" y="2888468"/>
            <a:ext cx="226790" cy="226790"/>
          </a:xfrm>
          <a:prstGeom prst="rect">
            <a:avLst/>
          </a:prstGeom>
          <a:noFill/>
          <a:ln>
            <a:noFill/>
          </a:ln>
        </p:spPr>
      </p:pic>
      <p:sp>
        <p:nvSpPr>
          <p:cNvPr id="1191" name="Shape 1191"/>
          <p:cNvSpPr/>
          <p:nvPr/>
        </p:nvSpPr>
        <p:spPr>
          <a:xfrm>
            <a:off x="8090760" y="364465"/>
            <a:ext cx="3265715" cy="456499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공격, 방어의 대한 정보를 보여줍니다.</a:t>
            </a:r>
          </a:p>
        </p:txBody>
      </p:sp>
      <p:cxnSp>
        <p:nvCxnSpPr>
          <p:cNvPr id="1192" name="Shape 1192"/>
          <p:cNvCxnSpPr>
            <a:stCxn id="1129" idx="3"/>
            <a:endCxn id="1191" idx="1"/>
          </p:cNvCxnSpPr>
          <p:nvPr/>
        </p:nvCxnSpPr>
        <p:spPr>
          <a:xfrm flipH="1" rot="10800000">
            <a:off x="6664761" y="592776"/>
            <a:ext cx="1425900" cy="1623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193" name="Shape 1193"/>
          <p:cNvSpPr/>
          <p:nvPr/>
        </p:nvSpPr>
        <p:spPr>
          <a:xfrm>
            <a:off x="4594948" y="1088712"/>
            <a:ext cx="441146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목표</a:t>
            </a:r>
          </a:p>
        </p:txBody>
      </p:sp>
      <p:sp>
        <p:nvSpPr>
          <p:cNvPr id="1194" name="Shape 1194"/>
          <p:cNvSpPr/>
          <p:nvPr/>
        </p:nvSpPr>
        <p:spPr>
          <a:xfrm>
            <a:off x="8283332" y="4816980"/>
            <a:ext cx="3265715" cy="723207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집결 인원 아이콘은 최대 5개 까지 표시     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가 되어지며 집결 순서대로 보여주면 됩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니다</a:t>
            </a:r>
          </a:p>
        </p:txBody>
      </p:sp>
      <p:sp>
        <p:nvSpPr>
          <p:cNvPr id="1195" name="Shape 1195"/>
          <p:cNvSpPr/>
          <p:nvPr/>
        </p:nvSpPr>
        <p:spPr>
          <a:xfrm>
            <a:off x="8350852" y="5001935"/>
            <a:ext cx="273669" cy="277233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cap="flat" cmpd="sng" w="9525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6" name="Shape 1196"/>
          <p:cNvSpPr/>
          <p:nvPr/>
        </p:nvSpPr>
        <p:spPr>
          <a:xfrm>
            <a:off x="1484112" y="4772671"/>
            <a:ext cx="3441613" cy="871168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공격측, 방어측 상관없이 나의 연맹 정보가 최상 단으로 나오게 처리 합니다.</a:t>
            </a:r>
          </a:p>
        </p:txBody>
      </p:sp>
      <p:cxnSp>
        <p:nvCxnSpPr>
          <p:cNvPr id="1197" name="Shape 1197"/>
          <p:cNvCxnSpPr>
            <a:stCxn id="1196" idx="3"/>
          </p:cNvCxnSpPr>
          <p:nvPr/>
        </p:nvCxnSpPr>
        <p:spPr>
          <a:xfrm flipH="1" rot="10800000">
            <a:off x="4925726" y="3980055"/>
            <a:ext cx="580800" cy="12282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Shape 1203"/>
          <p:cNvSpPr/>
          <p:nvPr/>
        </p:nvSpPr>
        <p:spPr>
          <a:xfrm>
            <a:off x="4336028" y="241187"/>
            <a:ext cx="3520799" cy="6234545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Shape 1204"/>
          <p:cNvSpPr/>
          <p:nvPr/>
        </p:nvSpPr>
        <p:spPr>
          <a:xfrm>
            <a:off x="4336028" y="241187"/>
            <a:ext cx="3520799" cy="37463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전쟁</a:t>
            </a:r>
          </a:p>
        </p:txBody>
      </p:sp>
      <p:sp>
        <p:nvSpPr>
          <p:cNvPr id="1205" name="Shape 1205"/>
          <p:cNvSpPr/>
          <p:nvPr/>
        </p:nvSpPr>
        <p:spPr>
          <a:xfrm>
            <a:off x="4336028" y="5971594"/>
            <a:ext cx="3520799" cy="50421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Shape 1206"/>
          <p:cNvSpPr/>
          <p:nvPr/>
        </p:nvSpPr>
        <p:spPr>
          <a:xfrm>
            <a:off x="5551714" y="6069564"/>
            <a:ext cx="1306286" cy="30826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 기록</a:t>
            </a:r>
          </a:p>
        </p:txBody>
      </p:sp>
      <p:sp>
        <p:nvSpPr>
          <p:cNvPr id="1207" name="Shape 1207"/>
          <p:cNvSpPr/>
          <p:nvPr/>
        </p:nvSpPr>
        <p:spPr>
          <a:xfrm>
            <a:off x="4336028" y="1045107"/>
            <a:ext cx="3520799" cy="1273887"/>
          </a:xfrm>
          <a:prstGeom prst="roundRect">
            <a:avLst>
              <a:gd fmla="val 877" name="adj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Shape 1208"/>
          <p:cNvSpPr/>
          <p:nvPr/>
        </p:nvSpPr>
        <p:spPr>
          <a:xfrm>
            <a:off x="4383769" y="6022512"/>
            <a:ext cx="415800" cy="4158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</a:t>
            </a:r>
          </a:p>
        </p:txBody>
      </p:sp>
      <p:sp>
        <p:nvSpPr>
          <p:cNvPr id="1209" name="Shape 1209"/>
          <p:cNvSpPr txBox="1"/>
          <p:nvPr/>
        </p:nvSpPr>
        <p:spPr>
          <a:xfrm>
            <a:off x="584420" y="667910"/>
            <a:ext cx="3325104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전쟁 방어 상세정보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공격 측 영맹원 정보를 확인 할 수 있습니다.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부대의 상세한 정보는 확인이 불가능 합니다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집결 시간만 확인이 가능 합니다(병사 정보 및 적 정보는 감시탑 기능에서 확인 가능 합니다.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※ 연맹 원들이 모두 볼 수 있는 화면에서는 적 정보를 보여주지 않습니다</a:t>
            </a:r>
          </a:p>
        </p:txBody>
      </p:sp>
      <p:sp>
        <p:nvSpPr>
          <p:cNvPr id="1210" name="Shape 1210"/>
          <p:cNvSpPr/>
          <p:nvPr/>
        </p:nvSpPr>
        <p:spPr>
          <a:xfrm>
            <a:off x="215538" y="142595"/>
            <a:ext cx="23743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전쟁_ 집결 방어</a:t>
            </a:r>
          </a:p>
        </p:txBody>
      </p:sp>
      <p:cxnSp>
        <p:nvCxnSpPr>
          <p:cNvPr id="1211" name="Shape 1211"/>
          <p:cNvCxnSpPr/>
          <p:nvPr/>
        </p:nvCxnSpPr>
        <p:spPr>
          <a:xfrm>
            <a:off x="251492" y="521256"/>
            <a:ext cx="2475168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212" name="Shape 1212"/>
          <p:cNvSpPr/>
          <p:nvPr/>
        </p:nvSpPr>
        <p:spPr>
          <a:xfrm>
            <a:off x="4391100" y="1059258"/>
            <a:ext cx="909390" cy="1229820"/>
          </a:xfrm>
          <a:prstGeom prst="roundRect">
            <a:avLst>
              <a:gd fmla="val 763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3" name="Shape 1213"/>
          <p:cNvPicPr preferRelativeResize="0"/>
          <p:nvPr/>
        </p:nvPicPr>
        <p:blipFill rotWithShape="1">
          <a:blip r:embed="rId3">
            <a:alphaModFix/>
          </a:blip>
          <a:srcRect b="14557" l="20159" r="9910" t="17823"/>
          <a:stretch/>
        </p:blipFill>
        <p:spPr>
          <a:xfrm>
            <a:off x="4502942" y="1208850"/>
            <a:ext cx="712885" cy="6893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4" name="Shape 1214"/>
          <p:cNvCxnSpPr/>
          <p:nvPr/>
        </p:nvCxnSpPr>
        <p:spPr>
          <a:xfrm>
            <a:off x="4391100" y="1906991"/>
            <a:ext cx="90939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descr="http://cfile237.uf.daum.net/image/2141EF37536C9632195643" id="1215" name="Shape 12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5308" y="1940633"/>
            <a:ext cx="142305" cy="142305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Shape 1216"/>
          <p:cNvSpPr/>
          <p:nvPr/>
        </p:nvSpPr>
        <p:spPr>
          <a:xfrm>
            <a:off x="4561424" y="1900600"/>
            <a:ext cx="6342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150,999</a:t>
            </a:r>
          </a:p>
        </p:txBody>
      </p:sp>
      <p:sp>
        <p:nvSpPr>
          <p:cNvPr id="1217" name="Shape 1217"/>
          <p:cNvSpPr/>
          <p:nvPr/>
        </p:nvSpPr>
        <p:spPr>
          <a:xfrm>
            <a:off x="4517151" y="1915851"/>
            <a:ext cx="6786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쵸쵸쵸쵸….</a:t>
            </a:r>
          </a:p>
        </p:txBody>
      </p:sp>
      <p:sp>
        <p:nvSpPr>
          <p:cNvPr id="1218" name="Shape 1218"/>
          <p:cNvSpPr/>
          <p:nvPr/>
        </p:nvSpPr>
        <p:spPr>
          <a:xfrm>
            <a:off x="4594948" y="1043887"/>
            <a:ext cx="441146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목표</a:t>
            </a:r>
          </a:p>
        </p:txBody>
      </p:sp>
      <p:sp>
        <p:nvSpPr>
          <p:cNvPr id="1219" name="Shape 1219"/>
          <p:cNvSpPr/>
          <p:nvPr/>
        </p:nvSpPr>
        <p:spPr>
          <a:xfrm>
            <a:off x="5355332" y="1075483"/>
            <a:ext cx="2435727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부대장 : (ATU)쵸쵸쵸쵸쵸쵸쵸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군단 :    20</a:t>
            </a:r>
          </a:p>
        </p:txBody>
      </p:sp>
      <p:sp>
        <p:nvSpPr>
          <p:cNvPr id="1220" name="Shape 1220"/>
          <p:cNvSpPr/>
          <p:nvPr/>
        </p:nvSpPr>
        <p:spPr>
          <a:xfrm>
            <a:off x="5469632" y="1688700"/>
            <a:ext cx="2264370" cy="23996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집결중: 00:04:02</a:t>
            </a:r>
          </a:p>
        </p:txBody>
      </p:sp>
      <p:sp>
        <p:nvSpPr>
          <p:cNvPr id="1221" name="Shape 1221"/>
          <p:cNvSpPr/>
          <p:nvPr/>
        </p:nvSpPr>
        <p:spPr>
          <a:xfrm>
            <a:off x="5479023" y="1694591"/>
            <a:ext cx="359768" cy="224685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2" name="Shape 1222"/>
          <p:cNvSpPr/>
          <p:nvPr/>
        </p:nvSpPr>
        <p:spPr>
          <a:xfrm>
            <a:off x="5469632" y="1996548"/>
            <a:ext cx="2264370" cy="23996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부대: 0 / 13200</a:t>
            </a:r>
          </a:p>
        </p:txBody>
      </p:sp>
      <p:pic>
        <p:nvPicPr>
          <p:cNvPr descr="https://openclipart.org/image/2400px/svg_to_png/202776/pawn.png" id="1223" name="Shape 12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04276" y="1444349"/>
            <a:ext cx="124860" cy="160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Shape 12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40473" y="608283"/>
            <a:ext cx="3527999" cy="411033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Shape 1225"/>
          <p:cNvSpPr/>
          <p:nvPr/>
        </p:nvSpPr>
        <p:spPr>
          <a:xfrm>
            <a:off x="5839023" y="643274"/>
            <a:ext cx="54373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방어</a:t>
            </a:r>
          </a:p>
        </p:txBody>
      </p:sp>
      <p:sp>
        <p:nvSpPr>
          <p:cNvPr id="1226" name="Shape 1226"/>
          <p:cNvSpPr/>
          <p:nvPr/>
        </p:nvSpPr>
        <p:spPr>
          <a:xfrm>
            <a:off x="8381782" y="395076"/>
            <a:ext cx="3441613" cy="1908335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부대장 : 공격 대상자 영주의 닉네임 입니다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군단 : 군단은 몇 명의 연맹원들이 집결 하고 있는지에 대한 정보 입니다.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집결 중 : 집결중인 시간을 표기 합니다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부대 : 집결 중인 부대 정보 입니다(최대 MAX만 확인 가능 하며, 부대 인원은 카운트 되지 않습니다)</a:t>
            </a:r>
          </a:p>
        </p:txBody>
      </p:sp>
      <p:cxnSp>
        <p:nvCxnSpPr>
          <p:cNvPr id="1227" name="Shape 1227"/>
          <p:cNvCxnSpPr>
            <a:stCxn id="1207" idx="3"/>
            <a:endCxn id="1226" idx="1"/>
          </p:cNvCxnSpPr>
          <p:nvPr/>
        </p:nvCxnSpPr>
        <p:spPr>
          <a:xfrm flipH="1" rot="10800000">
            <a:off x="7856828" y="1349350"/>
            <a:ext cx="525000" cy="3327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Shape 1233"/>
          <p:cNvSpPr/>
          <p:nvPr/>
        </p:nvSpPr>
        <p:spPr>
          <a:xfrm>
            <a:off x="4336028" y="241187"/>
            <a:ext cx="3520799" cy="6234545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Shape 1234"/>
          <p:cNvSpPr/>
          <p:nvPr/>
        </p:nvSpPr>
        <p:spPr>
          <a:xfrm>
            <a:off x="4336028" y="241187"/>
            <a:ext cx="3520799" cy="37463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전쟁</a:t>
            </a:r>
          </a:p>
        </p:txBody>
      </p:sp>
      <p:sp>
        <p:nvSpPr>
          <p:cNvPr id="1235" name="Shape 1235"/>
          <p:cNvSpPr/>
          <p:nvPr/>
        </p:nvSpPr>
        <p:spPr>
          <a:xfrm>
            <a:off x="4336028" y="5971594"/>
            <a:ext cx="3520799" cy="50421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Shape 1236"/>
          <p:cNvSpPr/>
          <p:nvPr/>
        </p:nvSpPr>
        <p:spPr>
          <a:xfrm>
            <a:off x="5551714" y="6069564"/>
            <a:ext cx="1306286" cy="30826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해산</a:t>
            </a:r>
          </a:p>
        </p:txBody>
      </p:sp>
      <p:sp>
        <p:nvSpPr>
          <p:cNvPr id="1237" name="Shape 1237"/>
          <p:cNvSpPr/>
          <p:nvPr/>
        </p:nvSpPr>
        <p:spPr>
          <a:xfrm>
            <a:off x="4336028" y="1054437"/>
            <a:ext cx="3520799" cy="1273887"/>
          </a:xfrm>
          <a:prstGeom prst="roundRect">
            <a:avLst>
              <a:gd fmla="val 877" name="adj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8" name="Shape 1238"/>
          <p:cNvSpPr/>
          <p:nvPr/>
        </p:nvSpPr>
        <p:spPr>
          <a:xfrm>
            <a:off x="4383769" y="6022512"/>
            <a:ext cx="415800" cy="4158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</a:t>
            </a:r>
          </a:p>
        </p:txBody>
      </p:sp>
      <p:sp>
        <p:nvSpPr>
          <p:cNvPr id="1239" name="Shape 1239"/>
          <p:cNvSpPr txBox="1"/>
          <p:nvPr/>
        </p:nvSpPr>
        <p:spPr>
          <a:xfrm>
            <a:off x="584420" y="667910"/>
            <a:ext cx="332510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전쟁 공격, 방어 정보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공격자, 방어자의 오픈 월드 이동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공격자, 방어자를 선택 시 오픈 월드 도시 좌표로 이동을 하게 되어집니다.</a:t>
            </a:r>
          </a:p>
        </p:txBody>
      </p:sp>
      <p:sp>
        <p:nvSpPr>
          <p:cNvPr id="1240" name="Shape 1240"/>
          <p:cNvSpPr/>
          <p:nvPr/>
        </p:nvSpPr>
        <p:spPr>
          <a:xfrm>
            <a:off x="215538" y="142595"/>
            <a:ext cx="26741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전쟁_ 집결 공격(1)</a:t>
            </a:r>
          </a:p>
        </p:txBody>
      </p:sp>
      <p:cxnSp>
        <p:nvCxnSpPr>
          <p:cNvPr id="1241" name="Shape 1241"/>
          <p:cNvCxnSpPr/>
          <p:nvPr/>
        </p:nvCxnSpPr>
        <p:spPr>
          <a:xfrm>
            <a:off x="251492" y="521256"/>
            <a:ext cx="2475168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242" name="Shape 1242"/>
          <p:cNvSpPr/>
          <p:nvPr/>
        </p:nvSpPr>
        <p:spPr>
          <a:xfrm>
            <a:off x="4391100" y="1068588"/>
            <a:ext cx="909390" cy="1229820"/>
          </a:xfrm>
          <a:prstGeom prst="roundRect">
            <a:avLst>
              <a:gd fmla="val 763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3" name="Shape 1243"/>
          <p:cNvPicPr preferRelativeResize="0"/>
          <p:nvPr/>
        </p:nvPicPr>
        <p:blipFill rotWithShape="1">
          <a:blip r:embed="rId3">
            <a:alphaModFix/>
          </a:blip>
          <a:srcRect b="14557" l="20159" r="9910" t="17823"/>
          <a:stretch/>
        </p:blipFill>
        <p:spPr>
          <a:xfrm>
            <a:off x="4502942" y="1218180"/>
            <a:ext cx="712885" cy="6893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4" name="Shape 1244"/>
          <p:cNvCxnSpPr/>
          <p:nvPr/>
        </p:nvCxnSpPr>
        <p:spPr>
          <a:xfrm>
            <a:off x="4391100" y="1916322"/>
            <a:ext cx="90939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descr="http://cfile237.uf.daum.net/image/2141EF37536C9632195643" id="1245" name="Shape 12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5308" y="1949963"/>
            <a:ext cx="142305" cy="142305"/>
          </a:xfrm>
          <a:prstGeom prst="rect">
            <a:avLst/>
          </a:prstGeom>
          <a:noFill/>
          <a:ln>
            <a:noFill/>
          </a:ln>
        </p:spPr>
      </p:pic>
      <p:sp>
        <p:nvSpPr>
          <p:cNvPr id="1246" name="Shape 1246"/>
          <p:cNvSpPr/>
          <p:nvPr/>
        </p:nvSpPr>
        <p:spPr>
          <a:xfrm>
            <a:off x="4561423" y="1909925"/>
            <a:ext cx="6525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150,999</a:t>
            </a:r>
          </a:p>
        </p:txBody>
      </p:sp>
      <p:sp>
        <p:nvSpPr>
          <p:cNvPr id="1247" name="Shape 1247"/>
          <p:cNvSpPr/>
          <p:nvPr/>
        </p:nvSpPr>
        <p:spPr>
          <a:xfrm>
            <a:off x="4517151" y="1933582"/>
            <a:ext cx="6786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쵸쵸쵸쵸….</a:t>
            </a:r>
          </a:p>
        </p:txBody>
      </p:sp>
      <p:sp>
        <p:nvSpPr>
          <p:cNvPr id="1248" name="Shape 1248"/>
          <p:cNvSpPr/>
          <p:nvPr/>
        </p:nvSpPr>
        <p:spPr>
          <a:xfrm>
            <a:off x="4487369" y="1053216"/>
            <a:ext cx="697627" cy="223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공격도시</a:t>
            </a:r>
          </a:p>
        </p:txBody>
      </p:sp>
      <p:sp>
        <p:nvSpPr>
          <p:cNvPr id="1249" name="Shape 1249"/>
          <p:cNvSpPr/>
          <p:nvPr/>
        </p:nvSpPr>
        <p:spPr>
          <a:xfrm>
            <a:off x="5355332" y="1084812"/>
            <a:ext cx="2435727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부대장 : (ATU)쵸쵸쵸쵸쵸쵸쵸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군단 :     20</a:t>
            </a:r>
          </a:p>
        </p:txBody>
      </p:sp>
      <p:sp>
        <p:nvSpPr>
          <p:cNvPr id="1250" name="Shape 1250"/>
          <p:cNvSpPr/>
          <p:nvPr/>
        </p:nvSpPr>
        <p:spPr>
          <a:xfrm>
            <a:off x="5469632" y="1698031"/>
            <a:ext cx="2264370" cy="23996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집결중: 00:04:02</a:t>
            </a:r>
          </a:p>
        </p:txBody>
      </p:sp>
      <p:sp>
        <p:nvSpPr>
          <p:cNvPr id="1251" name="Shape 1251"/>
          <p:cNvSpPr/>
          <p:nvPr/>
        </p:nvSpPr>
        <p:spPr>
          <a:xfrm>
            <a:off x="5479023" y="1703921"/>
            <a:ext cx="359768" cy="224685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2" name="Shape 1252"/>
          <p:cNvSpPr/>
          <p:nvPr/>
        </p:nvSpPr>
        <p:spPr>
          <a:xfrm>
            <a:off x="5469632" y="2005877"/>
            <a:ext cx="2264370" cy="23996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부대: 0 / 132,000</a:t>
            </a:r>
          </a:p>
        </p:txBody>
      </p:sp>
      <p:sp>
        <p:nvSpPr>
          <p:cNvPr id="1253" name="Shape 1253"/>
          <p:cNvSpPr/>
          <p:nvPr/>
        </p:nvSpPr>
        <p:spPr>
          <a:xfrm>
            <a:off x="5479023" y="2011767"/>
            <a:ext cx="359768" cy="224685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FB75F"/>
              </a:gs>
              <a:gs pos="50000">
                <a:srgbClr val="6EB141"/>
              </a:gs>
              <a:gs pos="100000">
                <a:srgbClr val="5FA134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4" name="Shape 1254"/>
          <p:cNvSpPr/>
          <p:nvPr/>
        </p:nvSpPr>
        <p:spPr>
          <a:xfrm>
            <a:off x="4405076" y="3717812"/>
            <a:ext cx="3407290" cy="609661"/>
          </a:xfrm>
          <a:prstGeom prst="roundRect">
            <a:avLst>
              <a:gd fmla="val 7408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5" name="Shape 1255"/>
          <p:cNvSpPr/>
          <p:nvPr/>
        </p:nvSpPr>
        <p:spPr>
          <a:xfrm>
            <a:off x="4457196" y="3762467"/>
            <a:ext cx="534390" cy="525773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6" name="Shape 1256"/>
          <p:cNvSpPr/>
          <p:nvPr/>
        </p:nvSpPr>
        <p:spPr>
          <a:xfrm>
            <a:off x="4524880" y="3828276"/>
            <a:ext cx="400679" cy="368997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cap="flat" cmpd="sng" w="9525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7" name="Shape 1257"/>
          <p:cNvSpPr/>
          <p:nvPr/>
        </p:nvSpPr>
        <p:spPr>
          <a:xfrm>
            <a:off x="5071266" y="3898051"/>
            <a:ext cx="1858200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연맹원 집결 정보가 없습니다</a:t>
            </a:r>
          </a:p>
        </p:txBody>
      </p:sp>
      <p:sp>
        <p:nvSpPr>
          <p:cNvPr id="1258" name="Shape 1258"/>
          <p:cNvSpPr/>
          <p:nvPr/>
        </p:nvSpPr>
        <p:spPr>
          <a:xfrm>
            <a:off x="4402430" y="4368555"/>
            <a:ext cx="3407290" cy="609661"/>
          </a:xfrm>
          <a:prstGeom prst="roundRect">
            <a:avLst>
              <a:gd fmla="val 7408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9" name="Shape 1259"/>
          <p:cNvSpPr/>
          <p:nvPr/>
        </p:nvSpPr>
        <p:spPr>
          <a:xfrm>
            <a:off x="4454551" y="4413208"/>
            <a:ext cx="534390" cy="525773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Shape 1260"/>
          <p:cNvSpPr/>
          <p:nvPr/>
        </p:nvSpPr>
        <p:spPr>
          <a:xfrm>
            <a:off x="4522235" y="4479017"/>
            <a:ext cx="400679" cy="368997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cap="flat" cmpd="sng" w="9525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Shape 1261"/>
          <p:cNvSpPr/>
          <p:nvPr/>
        </p:nvSpPr>
        <p:spPr>
          <a:xfrm>
            <a:off x="5061714" y="4582089"/>
            <a:ext cx="2489783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부대를 집결 하여 전쟁에서 승리 하세요.</a:t>
            </a:r>
          </a:p>
        </p:txBody>
      </p:sp>
      <p:pic>
        <p:nvPicPr>
          <p:cNvPr id="1262" name="Shape 1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40473" y="626945"/>
            <a:ext cx="3527999" cy="411033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Shape 1263"/>
          <p:cNvSpPr/>
          <p:nvPr/>
        </p:nvSpPr>
        <p:spPr>
          <a:xfrm>
            <a:off x="5839023" y="661935"/>
            <a:ext cx="54373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공격</a:t>
            </a:r>
          </a:p>
        </p:txBody>
      </p:sp>
      <p:sp>
        <p:nvSpPr>
          <p:cNvPr id="1264" name="Shape 1264"/>
          <p:cNvSpPr/>
          <p:nvPr/>
        </p:nvSpPr>
        <p:spPr>
          <a:xfrm>
            <a:off x="4383769" y="2376549"/>
            <a:ext cx="3407290" cy="619769"/>
          </a:xfrm>
          <a:prstGeom prst="roundRect">
            <a:avLst>
              <a:gd fmla="val 7408" name="adj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5" name="Shape 1265"/>
          <p:cNvSpPr/>
          <p:nvPr/>
        </p:nvSpPr>
        <p:spPr>
          <a:xfrm>
            <a:off x="4454551" y="2421203"/>
            <a:ext cx="534390" cy="525773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6" name="Shape 1266"/>
          <p:cNvPicPr preferRelativeResize="0"/>
          <p:nvPr/>
        </p:nvPicPr>
        <p:blipFill rotWithShape="1">
          <a:blip r:embed="rId6">
            <a:alphaModFix/>
          </a:blip>
          <a:srcRect b="47054" l="1" r="31546" t="2606"/>
          <a:stretch/>
        </p:blipFill>
        <p:spPr>
          <a:xfrm>
            <a:off x="4334892" y="2388238"/>
            <a:ext cx="652445" cy="620933"/>
          </a:xfrm>
          <a:prstGeom prst="rect">
            <a:avLst/>
          </a:prstGeom>
          <a:noFill/>
          <a:ln>
            <a:noFill/>
          </a:ln>
        </p:spPr>
      </p:pic>
      <p:sp>
        <p:nvSpPr>
          <p:cNvPr id="1267" name="Shape 1267"/>
          <p:cNvSpPr/>
          <p:nvPr/>
        </p:nvSpPr>
        <p:spPr>
          <a:xfrm>
            <a:off x="6673600" y="2437800"/>
            <a:ext cx="689435" cy="49984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집결지 도착</a:t>
            </a:r>
          </a:p>
        </p:txBody>
      </p:sp>
      <p:sp>
        <p:nvSpPr>
          <p:cNvPr id="1268" name="Shape 1268"/>
          <p:cNvSpPr/>
          <p:nvPr/>
        </p:nvSpPr>
        <p:spPr>
          <a:xfrm>
            <a:off x="5023653" y="2430324"/>
            <a:ext cx="1546680" cy="232234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9" name="Shape 1269"/>
          <p:cNvSpPr/>
          <p:nvPr/>
        </p:nvSpPr>
        <p:spPr>
          <a:xfrm>
            <a:off x="5023653" y="2696466"/>
            <a:ext cx="1546680" cy="232234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Shape 1270"/>
          <p:cNvSpPr/>
          <p:nvPr/>
        </p:nvSpPr>
        <p:spPr>
          <a:xfrm>
            <a:off x="5002421" y="2425163"/>
            <a:ext cx="1433406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(ATU)쵸쵸쵸쵸쵸쵸쵸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부대 : 6,706</a:t>
            </a:r>
          </a:p>
        </p:txBody>
      </p:sp>
      <p:sp>
        <p:nvSpPr>
          <p:cNvPr id="1271" name="Shape 1271"/>
          <p:cNvSpPr/>
          <p:nvPr/>
        </p:nvSpPr>
        <p:spPr>
          <a:xfrm flipH="1" rot="10800000">
            <a:off x="7410268" y="2523229"/>
            <a:ext cx="317694" cy="365728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474747"/>
              </a:gs>
              <a:gs pos="50000">
                <a:schemeClr val="dk1"/>
              </a:gs>
              <a:gs pos="100000">
                <a:schemeClr val="dk1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2" name="Shape 1272"/>
          <p:cNvSpPr/>
          <p:nvPr/>
        </p:nvSpPr>
        <p:spPr>
          <a:xfrm>
            <a:off x="4383769" y="3041341"/>
            <a:ext cx="3407290" cy="619769"/>
          </a:xfrm>
          <a:prstGeom prst="roundRect">
            <a:avLst>
              <a:gd fmla="val 7408" name="adj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3" name="Shape 1273"/>
          <p:cNvSpPr/>
          <p:nvPr/>
        </p:nvSpPr>
        <p:spPr>
          <a:xfrm>
            <a:off x="4454551" y="3085997"/>
            <a:ext cx="534390" cy="525773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4" name="Shape 1274"/>
          <p:cNvPicPr preferRelativeResize="0"/>
          <p:nvPr/>
        </p:nvPicPr>
        <p:blipFill rotWithShape="1">
          <a:blip r:embed="rId6">
            <a:alphaModFix/>
          </a:blip>
          <a:srcRect b="47054" l="1" r="31546" t="2606"/>
          <a:stretch/>
        </p:blipFill>
        <p:spPr>
          <a:xfrm>
            <a:off x="4334892" y="3053031"/>
            <a:ext cx="652445" cy="620933"/>
          </a:xfrm>
          <a:prstGeom prst="rect">
            <a:avLst/>
          </a:prstGeom>
          <a:noFill/>
          <a:ln>
            <a:noFill/>
          </a:ln>
        </p:spPr>
      </p:pic>
      <p:sp>
        <p:nvSpPr>
          <p:cNvPr id="1275" name="Shape 1275"/>
          <p:cNvSpPr/>
          <p:nvPr/>
        </p:nvSpPr>
        <p:spPr>
          <a:xfrm>
            <a:off x="6673600" y="3102592"/>
            <a:ext cx="689435" cy="49984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이동중</a:t>
            </a:r>
          </a:p>
        </p:txBody>
      </p:sp>
      <p:sp>
        <p:nvSpPr>
          <p:cNvPr id="1276" name="Shape 1276"/>
          <p:cNvSpPr/>
          <p:nvPr/>
        </p:nvSpPr>
        <p:spPr>
          <a:xfrm>
            <a:off x="5023653" y="3095116"/>
            <a:ext cx="1546680" cy="232234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7" name="Shape 1277"/>
          <p:cNvSpPr/>
          <p:nvPr/>
        </p:nvSpPr>
        <p:spPr>
          <a:xfrm>
            <a:off x="5023653" y="3361258"/>
            <a:ext cx="1546680" cy="232234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8" name="Shape 1278"/>
          <p:cNvSpPr/>
          <p:nvPr/>
        </p:nvSpPr>
        <p:spPr>
          <a:xfrm>
            <a:off x="5002421" y="3089956"/>
            <a:ext cx="1433406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(ATU)쵸쵸쵸쵸쵸쵸쵸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부대 : 100,000</a:t>
            </a:r>
          </a:p>
        </p:txBody>
      </p:sp>
      <p:sp>
        <p:nvSpPr>
          <p:cNvPr id="1279" name="Shape 1279"/>
          <p:cNvSpPr/>
          <p:nvPr/>
        </p:nvSpPr>
        <p:spPr>
          <a:xfrm flipH="1" rot="10800000">
            <a:off x="7410268" y="3188022"/>
            <a:ext cx="317694" cy="365728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474747"/>
              </a:gs>
              <a:gs pos="50000">
                <a:schemeClr val="dk1"/>
              </a:gs>
              <a:gs pos="100000">
                <a:schemeClr val="dk1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0" name="Shape 1280"/>
          <p:cNvSpPr/>
          <p:nvPr/>
        </p:nvSpPr>
        <p:spPr>
          <a:xfrm>
            <a:off x="435429" y="2740213"/>
            <a:ext cx="3407290" cy="619769"/>
          </a:xfrm>
          <a:prstGeom prst="roundRect">
            <a:avLst>
              <a:gd fmla="val 7408" name="adj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1" name="Shape 1281"/>
          <p:cNvSpPr/>
          <p:nvPr/>
        </p:nvSpPr>
        <p:spPr>
          <a:xfrm>
            <a:off x="506212" y="2784867"/>
            <a:ext cx="534390" cy="525773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2" name="Shape 1282"/>
          <p:cNvPicPr preferRelativeResize="0"/>
          <p:nvPr/>
        </p:nvPicPr>
        <p:blipFill rotWithShape="1">
          <a:blip r:embed="rId6">
            <a:alphaModFix/>
          </a:blip>
          <a:srcRect b="47054" l="1" r="31546" t="2606"/>
          <a:stretch/>
        </p:blipFill>
        <p:spPr>
          <a:xfrm>
            <a:off x="386553" y="2751901"/>
            <a:ext cx="652445" cy="620933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Shape 1283"/>
          <p:cNvSpPr/>
          <p:nvPr/>
        </p:nvSpPr>
        <p:spPr>
          <a:xfrm>
            <a:off x="2725260" y="2801464"/>
            <a:ext cx="689435" cy="49984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집결지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도착</a:t>
            </a:r>
          </a:p>
        </p:txBody>
      </p:sp>
      <p:sp>
        <p:nvSpPr>
          <p:cNvPr id="1284" name="Shape 1284"/>
          <p:cNvSpPr/>
          <p:nvPr/>
        </p:nvSpPr>
        <p:spPr>
          <a:xfrm>
            <a:off x="1075315" y="2793988"/>
            <a:ext cx="1546680" cy="232234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5" name="Shape 1285"/>
          <p:cNvSpPr/>
          <p:nvPr/>
        </p:nvSpPr>
        <p:spPr>
          <a:xfrm>
            <a:off x="1075315" y="3060130"/>
            <a:ext cx="1546680" cy="232234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Shape 1286"/>
          <p:cNvSpPr/>
          <p:nvPr/>
        </p:nvSpPr>
        <p:spPr>
          <a:xfrm>
            <a:off x="1054082" y="2788826"/>
            <a:ext cx="1507143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(ATU)쵸쵸쵸쵸쵸쵸쵸1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부대 : 6,706</a:t>
            </a:r>
          </a:p>
        </p:txBody>
      </p:sp>
      <p:sp>
        <p:nvSpPr>
          <p:cNvPr id="1287" name="Shape 1287"/>
          <p:cNvSpPr/>
          <p:nvPr/>
        </p:nvSpPr>
        <p:spPr>
          <a:xfrm flipH="1" rot="10800000">
            <a:off x="3461930" y="2886893"/>
            <a:ext cx="317694" cy="365728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474747"/>
              </a:gs>
              <a:gs pos="50000">
                <a:schemeClr val="dk1"/>
              </a:gs>
              <a:gs pos="100000">
                <a:schemeClr val="dk1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8" name="Shape 1288"/>
          <p:cNvSpPr/>
          <p:nvPr/>
        </p:nvSpPr>
        <p:spPr>
          <a:xfrm>
            <a:off x="448345" y="3746192"/>
            <a:ext cx="3407290" cy="619769"/>
          </a:xfrm>
          <a:prstGeom prst="roundRect">
            <a:avLst>
              <a:gd fmla="val 7408" name="adj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9" name="Shape 1289"/>
          <p:cNvSpPr/>
          <p:nvPr/>
        </p:nvSpPr>
        <p:spPr>
          <a:xfrm>
            <a:off x="519127" y="3790848"/>
            <a:ext cx="534390" cy="525773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0" name="Shape 1290"/>
          <p:cNvPicPr preferRelativeResize="0"/>
          <p:nvPr/>
        </p:nvPicPr>
        <p:blipFill rotWithShape="1">
          <a:blip r:embed="rId6">
            <a:alphaModFix/>
          </a:blip>
          <a:srcRect b="47054" l="1" r="31546" t="2606"/>
          <a:stretch/>
        </p:blipFill>
        <p:spPr>
          <a:xfrm>
            <a:off x="399467" y="3757882"/>
            <a:ext cx="652445" cy="620933"/>
          </a:xfrm>
          <a:prstGeom prst="rect">
            <a:avLst/>
          </a:prstGeom>
          <a:noFill/>
          <a:ln>
            <a:noFill/>
          </a:ln>
        </p:spPr>
      </p:pic>
      <p:sp>
        <p:nvSpPr>
          <p:cNvPr id="1291" name="Shape 1291"/>
          <p:cNvSpPr/>
          <p:nvPr/>
        </p:nvSpPr>
        <p:spPr>
          <a:xfrm>
            <a:off x="2738175" y="3807444"/>
            <a:ext cx="689435" cy="49984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이동중</a:t>
            </a:r>
          </a:p>
        </p:txBody>
      </p:sp>
      <p:sp>
        <p:nvSpPr>
          <p:cNvPr id="1292" name="Shape 1292"/>
          <p:cNvSpPr/>
          <p:nvPr/>
        </p:nvSpPr>
        <p:spPr>
          <a:xfrm>
            <a:off x="1088229" y="3799967"/>
            <a:ext cx="1546680" cy="232234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3" name="Shape 1293"/>
          <p:cNvSpPr/>
          <p:nvPr/>
        </p:nvSpPr>
        <p:spPr>
          <a:xfrm>
            <a:off x="1088229" y="4066110"/>
            <a:ext cx="1546680" cy="232234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4" name="Shape 1294"/>
          <p:cNvSpPr/>
          <p:nvPr/>
        </p:nvSpPr>
        <p:spPr>
          <a:xfrm>
            <a:off x="1066996" y="3794807"/>
            <a:ext cx="1507143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(ATU)쵸쵸쵸쵸쵸쵸쵸2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부대 : 6,706</a:t>
            </a:r>
          </a:p>
        </p:txBody>
      </p:sp>
      <p:sp>
        <p:nvSpPr>
          <p:cNvPr id="1295" name="Shape 1295"/>
          <p:cNvSpPr/>
          <p:nvPr/>
        </p:nvSpPr>
        <p:spPr>
          <a:xfrm flipH="1" rot="10800000">
            <a:off x="3474844" y="3892872"/>
            <a:ext cx="317694" cy="365728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474747"/>
              </a:gs>
              <a:gs pos="50000">
                <a:schemeClr val="dk1"/>
              </a:gs>
              <a:gs pos="100000">
                <a:schemeClr val="dk1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6" name="Shape 1296"/>
          <p:cNvSpPr/>
          <p:nvPr/>
        </p:nvSpPr>
        <p:spPr>
          <a:xfrm>
            <a:off x="453360" y="4795596"/>
            <a:ext cx="3407290" cy="619769"/>
          </a:xfrm>
          <a:prstGeom prst="roundRect">
            <a:avLst>
              <a:gd fmla="val 7408" name="adj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7" name="Shape 1297"/>
          <p:cNvSpPr/>
          <p:nvPr/>
        </p:nvSpPr>
        <p:spPr>
          <a:xfrm>
            <a:off x="524143" y="4840251"/>
            <a:ext cx="534390" cy="525773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8" name="Shape 1298"/>
          <p:cNvPicPr preferRelativeResize="0"/>
          <p:nvPr/>
        </p:nvPicPr>
        <p:blipFill rotWithShape="1">
          <a:blip r:embed="rId6">
            <a:alphaModFix/>
          </a:blip>
          <a:srcRect b="47054" l="1" r="31546" t="2606"/>
          <a:stretch/>
        </p:blipFill>
        <p:spPr>
          <a:xfrm>
            <a:off x="404483" y="4807285"/>
            <a:ext cx="652445" cy="620933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Shape 1299"/>
          <p:cNvSpPr/>
          <p:nvPr/>
        </p:nvSpPr>
        <p:spPr>
          <a:xfrm>
            <a:off x="2743191" y="4856846"/>
            <a:ext cx="689435" cy="49984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회군중</a:t>
            </a:r>
          </a:p>
        </p:txBody>
      </p:sp>
      <p:sp>
        <p:nvSpPr>
          <p:cNvPr id="1300" name="Shape 1300"/>
          <p:cNvSpPr/>
          <p:nvPr/>
        </p:nvSpPr>
        <p:spPr>
          <a:xfrm>
            <a:off x="1093245" y="4849371"/>
            <a:ext cx="1546680" cy="232234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1" name="Shape 1301"/>
          <p:cNvSpPr/>
          <p:nvPr/>
        </p:nvSpPr>
        <p:spPr>
          <a:xfrm>
            <a:off x="1093245" y="5115512"/>
            <a:ext cx="1546680" cy="232234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2" name="Shape 1302"/>
          <p:cNvSpPr/>
          <p:nvPr/>
        </p:nvSpPr>
        <p:spPr>
          <a:xfrm>
            <a:off x="1072012" y="4844210"/>
            <a:ext cx="1507143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(ATU)쵸쵸쵸쵸쵸쵸쵸3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부대 : 6,706</a:t>
            </a:r>
          </a:p>
        </p:txBody>
      </p:sp>
      <p:sp>
        <p:nvSpPr>
          <p:cNvPr id="1303" name="Shape 1303"/>
          <p:cNvSpPr/>
          <p:nvPr/>
        </p:nvSpPr>
        <p:spPr>
          <a:xfrm flipH="1" rot="10800000">
            <a:off x="3479860" y="4942276"/>
            <a:ext cx="317694" cy="365728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474747"/>
              </a:gs>
              <a:gs pos="50000">
                <a:schemeClr val="dk1"/>
              </a:gs>
              <a:gs pos="100000">
                <a:schemeClr val="dk1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4" name="Shape 1304"/>
          <p:cNvSpPr/>
          <p:nvPr/>
        </p:nvSpPr>
        <p:spPr>
          <a:xfrm>
            <a:off x="414556" y="3434064"/>
            <a:ext cx="2178802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집결지 도착이 완료 되어진 상태</a:t>
            </a:r>
          </a:p>
        </p:txBody>
      </p:sp>
      <p:sp>
        <p:nvSpPr>
          <p:cNvPr id="1305" name="Shape 1305"/>
          <p:cNvSpPr/>
          <p:nvPr/>
        </p:nvSpPr>
        <p:spPr>
          <a:xfrm>
            <a:off x="414099" y="4446307"/>
            <a:ext cx="1794080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부대 이동을 진행 중 상태</a:t>
            </a:r>
          </a:p>
        </p:txBody>
      </p:sp>
      <p:sp>
        <p:nvSpPr>
          <p:cNvPr id="1306" name="Shape 1306"/>
          <p:cNvSpPr/>
          <p:nvPr/>
        </p:nvSpPr>
        <p:spPr>
          <a:xfrm>
            <a:off x="414554" y="5513876"/>
            <a:ext cx="3300904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집결 지 이동 중 다시 자신의 도시로 회군 진행 상태</a:t>
            </a:r>
          </a:p>
        </p:txBody>
      </p:sp>
      <p:pic>
        <p:nvPicPr>
          <p:cNvPr descr="https://openclipart.org/image/2400px/svg_to_png/202776/pawn.png" id="1307" name="Shape 130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04276" y="1444349"/>
            <a:ext cx="124860" cy="160937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Shape 1308"/>
          <p:cNvSpPr/>
          <p:nvPr/>
        </p:nvSpPr>
        <p:spPr>
          <a:xfrm>
            <a:off x="8381782" y="120364"/>
            <a:ext cx="3441613" cy="2099169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부대장 : 집결을 진행한 영주의 닉네임 입니다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군단 : 군단은 몇 명의 연맹원들이 집결 하고 있는지에 대한 정보 입니다.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집결 중 : 집결중인 시간을 표기 합니다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부대 : 집결 중인 부대 정보 입니다(나의 병사 정보 + 연맹원들이 집결 시 부대 정보를 확인 할 수 있습니다.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※ 연맹 과학 기술을 연구 하여 부대 MAX 증가 및 집결 인원을 상승 시킬 수 있습니다</a:t>
            </a:r>
          </a:p>
        </p:txBody>
      </p:sp>
      <p:cxnSp>
        <p:nvCxnSpPr>
          <p:cNvPr id="1309" name="Shape 1309"/>
          <p:cNvCxnSpPr>
            <a:endCxn id="1308" idx="1"/>
          </p:cNvCxnSpPr>
          <p:nvPr/>
        </p:nvCxnSpPr>
        <p:spPr>
          <a:xfrm flipH="1" rot="10800000">
            <a:off x="7856782" y="1169948"/>
            <a:ext cx="525000" cy="3327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310" name="Shape 1310"/>
          <p:cNvSpPr/>
          <p:nvPr/>
        </p:nvSpPr>
        <p:spPr>
          <a:xfrm>
            <a:off x="4400194" y="5017498"/>
            <a:ext cx="3407290" cy="609661"/>
          </a:xfrm>
          <a:prstGeom prst="roundRect">
            <a:avLst>
              <a:gd fmla="val 7408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1" name="Shape 1311"/>
          <p:cNvSpPr/>
          <p:nvPr/>
        </p:nvSpPr>
        <p:spPr>
          <a:xfrm>
            <a:off x="5059478" y="5132419"/>
            <a:ext cx="2505814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과학 기술연구로 더 많은 집결 인원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을 증가 시킬 수 있습니다</a:t>
            </a:r>
          </a:p>
        </p:txBody>
      </p:sp>
      <p:sp>
        <p:nvSpPr>
          <p:cNvPr id="1312" name="Shape 1312"/>
          <p:cNvSpPr/>
          <p:nvPr/>
        </p:nvSpPr>
        <p:spPr>
          <a:xfrm>
            <a:off x="8375631" y="2317039"/>
            <a:ext cx="3441613" cy="2099169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최상단에 나의 부대 정보를 보여주도록 합니다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닉네임 정보  + 부대수를 확인 할 수 있습니다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집결 상태는 3개 타입이 존재 합니다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집결지 도착 상태 , 이동 중, 집결이 완료 되어진 상태에서 회군 시 확인 할 수 있습니다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▽ 표 기능은 다음페이지에서 확인 가능 합니다.</a:t>
            </a:r>
          </a:p>
        </p:txBody>
      </p:sp>
      <p:cxnSp>
        <p:nvCxnSpPr>
          <p:cNvPr id="1313" name="Shape 1313"/>
          <p:cNvCxnSpPr>
            <a:stCxn id="1267" idx="3"/>
            <a:endCxn id="1312" idx="1"/>
          </p:cNvCxnSpPr>
          <p:nvPr/>
        </p:nvCxnSpPr>
        <p:spPr>
          <a:xfrm>
            <a:off x="7363035" y="2687723"/>
            <a:ext cx="1012500" cy="6789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314" name="Shape 1314"/>
          <p:cNvSpPr/>
          <p:nvPr/>
        </p:nvSpPr>
        <p:spPr>
          <a:xfrm>
            <a:off x="8384592" y="4451098"/>
            <a:ext cx="3441613" cy="1311433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집결을 진행한 유저 한테 보여지는 텍스트 문구 입니다</a:t>
            </a:r>
          </a:p>
          <a:p>
            <a:pPr indent="-171450" lvl="0" marL="171450" marR="0" rtl="0" algn="l">
              <a:spcBef>
                <a:spcPts val="0"/>
              </a:spcBef>
              <a:buClr>
                <a:srgbClr val="C00000"/>
              </a:buClr>
              <a:buSzPct val="100000"/>
              <a:buFont typeface="Arial"/>
              <a:buChar char="-"/>
            </a:pPr>
            <a:r>
              <a:rPr lang="en-US" sz="1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연맹원 집결 정보가 없습니다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집결을 참가 할 수 있는 유저 한테 보여지는 텍스트 문구 입니다</a:t>
            </a:r>
          </a:p>
          <a:p>
            <a:pPr indent="-171450" lvl="0" marL="171450" marR="0" rtl="0" algn="l">
              <a:spcBef>
                <a:spcPts val="0"/>
              </a:spcBef>
              <a:buClr>
                <a:srgbClr val="C00000"/>
              </a:buClr>
              <a:buSzPct val="100000"/>
              <a:buFont typeface="Arial"/>
              <a:buChar char="-"/>
            </a:pPr>
            <a:r>
              <a:rPr lang="en-US" sz="1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부대를 지원하여 전쟁에서 승리 하세요.</a:t>
            </a:r>
          </a:p>
        </p:txBody>
      </p:sp>
      <p:cxnSp>
        <p:nvCxnSpPr>
          <p:cNvPr id="1315" name="Shape 1315"/>
          <p:cNvCxnSpPr>
            <a:stCxn id="1254" idx="3"/>
            <a:endCxn id="1314" idx="1"/>
          </p:cNvCxnSpPr>
          <p:nvPr/>
        </p:nvCxnSpPr>
        <p:spPr>
          <a:xfrm>
            <a:off x="7812367" y="4022643"/>
            <a:ext cx="572100" cy="10842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316" name="Shape 1316"/>
          <p:cNvCxnSpPr>
            <a:endCxn id="1314" idx="1"/>
          </p:cNvCxnSpPr>
          <p:nvPr/>
        </p:nvCxnSpPr>
        <p:spPr>
          <a:xfrm>
            <a:off x="7791192" y="4535614"/>
            <a:ext cx="593400" cy="5712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317" name="Shape 1317"/>
          <p:cNvSpPr/>
          <p:nvPr/>
        </p:nvSpPr>
        <p:spPr>
          <a:xfrm>
            <a:off x="8375627" y="5797469"/>
            <a:ext cx="3441613" cy="1014948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과학 기술로 이동 하는 버튼 입니다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※ 연맹원 집결 인원 최대 치 보다 한 개의 버튼을 제공 하여 과학 연구로 이동 가능 하게 처리 합니다.(10명의 인원이 집결 가능 한 경우 11번째에 과학 연구 버튼을 넣어 주도록 합니다)</a:t>
            </a:r>
          </a:p>
        </p:txBody>
      </p:sp>
      <p:cxnSp>
        <p:nvCxnSpPr>
          <p:cNvPr id="1318" name="Shape 1318"/>
          <p:cNvCxnSpPr>
            <a:stCxn id="1310" idx="3"/>
            <a:endCxn id="1317" idx="1"/>
          </p:cNvCxnSpPr>
          <p:nvPr/>
        </p:nvCxnSpPr>
        <p:spPr>
          <a:xfrm>
            <a:off x="7807485" y="5322329"/>
            <a:ext cx="568200" cy="9825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319" name="Shape 1319"/>
          <p:cNvSpPr/>
          <p:nvPr/>
        </p:nvSpPr>
        <p:spPr>
          <a:xfrm>
            <a:off x="4453983" y="5063676"/>
            <a:ext cx="534390" cy="525773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0" name="Shape 13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91258" y="5106144"/>
            <a:ext cx="474055" cy="476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/>
        </p:nvSpPr>
        <p:spPr>
          <a:xfrm>
            <a:off x="690464" y="289248"/>
            <a:ext cx="18822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전쟁의전당 정의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1013629" y="667910"/>
            <a:ext cx="11178369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전쟁의전당은 </a:t>
            </a:r>
            <a:r>
              <a:rPr b="1" lang="en-US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연맹 전쟁</a:t>
            </a: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정보를 확인 할 수 있으며, 연맹 </a:t>
            </a:r>
            <a:r>
              <a:rPr b="1" lang="en-US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전쟁 기록</a:t>
            </a: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을 볼 수 있습니다. 전쟁의전당 건설/업그레이드로 </a:t>
            </a:r>
            <a:r>
              <a:rPr b="1" lang="en-US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집결 부대 </a:t>
            </a:r>
            <a:r>
              <a:rPr b="1" lang="en-US" sz="1200">
                <a:solidFill>
                  <a:srgbClr val="FF0000"/>
                </a:solidFill>
              </a:rPr>
              <a:t>병력 최대치</a:t>
            </a:r>
            <a:r>
              <a:rPr b="1" lang="en-US" sz="1200">
                <a:solidFill>
                  <a:schemeClr val="dk1"/>
                </a:solidFill>
              </a:rPr>
              <a:t>를</a:t>
            </a: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늘릴 수 있습니다.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rgbClr val="FF0000"/>
                </a:solidFill>
              </a:rPr>
              <a:t>집결 기능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Noto Sans Symbols"/>
              <a:buChar char="✓"/>
            </a:pPr>
            <a:r>
              <a:rPr b="1" lang="en-US" sz="1200"/>
              <a:t>집결 공격 기능을 사용하기 위한 조건 건물. (전쟁의 전당이 건설되지 않은 경우, 다른 사람의 집결에 참여도 불가 합니다.)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1" lang="en-US" sz="1200"/>
              <a:t>집결 기능의 최대 부대 수량을 결정하는 건물입니다. (집결 부대 수량은 연맹 연구로도 늘어날 수 있습니다.)</a:t>
            </a:r>
          </a:p>
          <a:p>
            <a:pPr indent="0" lvl="0" marL="9144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sz="1200"/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i="0" lang="en-US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연맹 전쟁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1" lang="en-US" sz="1200">
                <a:solidFill>
                  <a:schemeClr val="dk1"/>
                </a:solidFill>
              </a:rPr>
              <a:t>‘연맹 전쟁’ 메뉴를 통해 </a:t>
            </a: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현재 진행 중인 연맹 전쟁에 관한 정보를 볼 수 있습니다.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전쟁 기록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연맹원들의 전쟁 기록을 확인할 수 있습니다.</a:t>
            </a:r>
          </a:p>
          <a:p>
            <a:pPr indent="0" lvl="0" marL="9144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전쟁의전당 건설 및 업그레이드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전쟁의전당 업그레이드를 통해 집결 병사 수량을 </a:t>
            </a:r>
            <a:r>
              <a:rPr lang="en-US" sz="1200">
                <a:solidFill>
                  <a:schemeClr val="dk1"/>
                </a:solidFill>
              </a:rPr>
              <a:t>늘릴 수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있습니다.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lang="en-US" sz="1200">
                <a:solidFill>
                  <a:schemeClr val="dk1"/>
                </a:solidFill>
              </a:rPr>
              <a:t>업그레이드가 완료된 시점부터 효과가 적용됩니다. (예: 집결 중에 업그레이드를 완료해도 이전에 한 집결에는 영향을 주지 않습니다.)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전쟁의전당 건설 및 업그레이드를 완료하여 전투력을 올릴 수 있습니다.</a:t>
            </a: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>
                <a:solidFill>
                  <a:schemeClr val="dk1"/>
                </a:solidFill>
              </a:rPr>
              <a:t> 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</a:rPr>
              <a:t>전쟁의전당 철거 및 업그레이드 취소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lang="en-US" sz="1200">
                <a:solidFill>
                  <a:schemeClr val="dk1"/>
                </a:solidFill>
              </a:rPr>
              <a:t>전쟁의전당은 철거 할 수 없습니다.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lang="en-US" sz="1200">
                <a:solidFill>
                  <a:schemeClr val="dk1"/>
                </a:solidFill>
              </a:rPr>
              <a:t>업그레이드 중, 취소를 했을 경우에는 소모된 자원의 절반을 돌려줍니다.</a:t>
            </a: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Shape 1326"/>
          <p:cNvSpPr/>
          <p:nvPr/>
        </p:nvSpPr>
        <p:spPr>
          <a:xfrm>
            <a:off x="4336028" y="241187"/>
            <a:ext cx="3520799" cy="6234545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7" name="Shape 1327"/>
          <p:cNvSpPr/>
          <p:nvPr/>
        </p:nvSpPr>
        <p:spPr>
          <a:xfrm>
            <a:off x="4336028" y="241187"/>
            <a:ext cx="3520799" cy="37463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전쟁</a:t>
            </a:r>
          </a:p>
        </p:txBody>
      </p:sp>
      <p:sp>
        <p:nvSpPr>
          <p:cNvPr id="1328" name="Shape 1328"/>
          <p:cNvSpPr/>
          <p:nvPr/>
        </p:nvSpPr>
        <p:spPr>
          <a:xfrm>
            <a:off x="4336028" y="5971594"/>
            <a:ext cx="3520799" cy="50421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9" name="Shape 1329"/>
          <p:cNvSpPr/>
          <p:nvPr/>
        </p:nvSpPr>
        <p:spPr>
          <a:xfrm>
            <a:off x="5551714" y="6069564"/>
            <a:ext cx="1306286" cy="30826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해산</a:t>
            </a:r>
          </a:p>
        </p:txBody>
      </p:sp>
      <p:sp>
        <p:nvSpPr>
          <p:cNvPr id="1330" name="Shape 1330"/>
          <p:cNvSpPr/>
          <p:nvPr/>
        </p:nvSpPr>
        <p:spPr>
          <a:xfrm>
            <a:off x="4336028" y="1054437"/>
            <a:ext cx="3520799" cy="1273887"/>
          </a:xfrm>
          <a:prstGeom prst="roundRect">
            <a:avLst>
              <a:gd fmla="val 877" name="adj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Shape 1331"/>
          <p:cNvSpPr/>
          <p:nvPr/>
        </p:nvSpPr>
        <p:spPr>
          <a:xfrm>
            <a:off x="4383769" y="6022512"/>
            <a:ext cx="415800" cy="4158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</a:t>
            </a:r>
          </a:p>
        </p:txBody>
      </p:sp>
      <p:sp>
        <p:nvSpPr>
          <p:cNvPr id="1332" name="Shape 1332"/>
          <p:cNvSpPr txBox="1"/>
          <p:nvPr/>
        </p:nvSpPr>
        <p:spPr>
          <a:xfrm>
            <a:off x="584420" y="667910"/>
            <a:ext cx="3325104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나의 집결 한 병사 정보 및 연맹 원들의 집결한 부대 정보를 확인 할 수 있습니다.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Shape 1333"/>
          <p:cNvSpPr/>
          <p:nvPr/>
        </p:nvSpPr>
        <p:spPr>
          <a:xfrm>
            <a:off x="215538" y="142595"/>
            <a:ext cx="26741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전쟁_ 집결 공격(2)</a:t>
            </a:r>
          </a:p>
        </p:txBody>
      </p:sp>
      <p:cxnSp>
        <p:nvCxnSpPr>
          <p:cNvPr id="1334" name="Shape 1334"/>
          <p:cNvCxnSpPr/>
          <p:nvPr/>
        </p:nvCxnSpPr>
        <p:spPr>
          <a:xfrm>
            <a:off x="251492" y="521256"/>
            <a:ext cx="2475168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335" name="Shape 1335"/>
          <p:cNvSpPr/>
          <p:nvPr/>
        </p:nvSpPr>
        <p:spPr>
          <a:xfrm>
            <a:off x="4391100" y="1068588"/>
            <a:ext cx="909390" cy="1229820"/>
          </a:xfrm>
          <a:prstGeom prst="roundRect">
            <a:avLst>
              <a:gd fmla="val 763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6" name="Shape 1336"/>
          <p:cNvPicPr preferRelativeResize="0"/>
          <p:nvPr/>
        </p:nvPicPr>
        <p:blipFill rotWithShape="1">
          <a:blip r:embed="rId3">
            <a:alphaModFix/>
          </a:blip>
          <a:srcRect b="14557" l="20159" r="9910" t="17823"/>
          <a:stretch/>
        </p:blipFill>
        <p:spPr>
          <a:xfrm>
            <a:off x="4502942" y="1218180"/>
            <a:ext cx="712885" cy="6893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7" name="Shape 1337"/>
          <p:cNvCxnSpPr/>
          <p:nvPr/>
        </p:nvCxnSpPr>
        <p:spPr>
          <a:xfrm>
            <a:off x="4391100" y="1916322"/>
            <a:ext cx="90939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descr="http://cfile237.uf.daum.net/image/2141EF37536C9632195643" id="1338" name="Shape 13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5308" y="1949963"/>
            <a:ext cx="142305" cy="142305"/>
          </a:xfrm>
          <a:prstGeom prst="rect">
            <a:avLst/>
          </a:prstGeom>
          <a:noFill/>
          <a:ln>
            <a:noFill/>
          </a:ln>
        </p:spPr>
      </p:pic>
      <p:sp>
        <p:nvSpPr>
          <p:cNvPr id="1339" name="Shape 1339"/>
          <p:cNvSpPr/>
          <p:nvPr/>
        </p:nvSpPr>
        <p:spPr>
          <a:xfrm>
            <a:off x="4561423" y="1909925"/>
            <a:ext cx="6525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150,999</a:t>
            </a:r>
          </a:p>
        </p:txBody>
      </p:sp>
      <p:sp>
        <p:nvSpPr>
          <p:cNvPr id="1340" name="Shape 1340"/>
          <p:cNvSpPr/>
          <p:nvPr/>
        </p:nvSpPr>
        <p:spPr>
          <a:xfrm>
            <a:off x="4517149" y="1913150"/>
            <a:ext cx="7971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쵸쵸쵸쵸….</a:t>
            </a:r>
          </a:p>
        </p:txBody>
      </p:sp>
      <p:sp>
        <p:nvSpPr>
          <p:cNvPr id="1341" name="Shape 1341"/>
          <p:cNvSpPr/>
          <p:nvPr/>
        </p:nvSpPr>
        <p:spPr>
          <a:xfrm>
            <a:off x="4487369" y="1053216"/>
            <a:ext cx="697627" cy="223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공격도시</a:t>
            </a:r>
          </a:p>
        </p:txBody>
      </p:sp>
      <p:sp>
        <p:nvSpPr>
          <p:cNvPr id="1342" name="Shape 1342"/>
          <p:cNvSpPr/>
          <p:nvPr/>
        </p:nvSpPr>
        <p:spPr>
          <a:xfrm>
            <a:off x="5469632" y="1698031"/>
            <a:ext cx="2264370" cy="23996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집결중: 00:04:02</a:t>
            </a:r>
          </a:p>
        </p:txBody>
      </p:sp>
      <p:sp>
        <p:nvSpPr>
          <p:cNvPr id="1343" name="Shape 1343"/>
          <p:cNvSpPr/>
          <p:nvPr/>
        </p:nvSpPr>
        <p:spPr>
          <a:xfrm>
            <a:off x="5479023" y="1703921"/>
            <a:ext cx="359768" cy="224685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4" name="Shape 1344"/>
          <p:cNvSpPr/>
          <p:nvPr/>
        </p:nvSpPr>
        <p:spPr>
          <a:xfrm>
            <a:off x="5469632" y="2005877"/>
            <a:ext cx="2264370" cy="23996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부대: 0 / 132,000</a:t>
            </a:r>
          </a:p>
        </p:txBody>
      </p:sp>
      <p:sp>
        <p:nvSpPr>
          <p:cNvPr id="1345" name="Shape 1345"/>
          <p:cNvSpPr/>
          <p:nvPr/>
        </p:nvSpPr>
        <p:spPr>
          <a:xfrm>
            <a:off x="5479023" y="2011767"/>
            <a:ext cx="359768" cy="224685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FB75F"/>
              </a:gs>
              <a:gs pos="50000">
                <a:srgbClr val="6EB141"/>
              </a:gs>
              <a:gs pos="100000">
                <a:srgbClr val="5FA134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6" name="Shape 1346"/>
          <p:cNvSpPr/>
          <p:nvPr/>
        </p:nvSpPr>
        <p:spPr>
          <a:xfrm>
            <a:off x="4404430" y="2366809"/>
            <a:ext cx="3407290" cy="1285347"/>
          </a:xfrm>
          <a:prstGeom prst="roundRect">
            <a:avLst>
              <a:gd fmla="val 7408" name="adj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7" name="Shape 1347"/>
          <p:cNvSpPr/>
          <p:nvPr/>
        </p:nvSpPr>
        <p:spPr>
          <a:xfrm>
            <a:off x="4463517" y="2421203"/>
            <a:ext cx="534390" cy="525773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8" name="Shape 1348"/>
          <p:cNvPicPr preferRelativeResize="0"/>
          <p:nvPr/>
        </p:nvPicPr>
        <p:blipFill rotWithShape="1">
          <a:blip r:embed="rId5">
            <a:alphaModFix/>
          </a:blip>
          <a:srcRect b="47054" l="1" r="31546" t="2606"/>
          <a:stretch/>
        </p:blipFill>
        <p:spPr>
          <a:xfrm>
            <a:off x="4343857" y="2388238"/>
            <a:ext cx="652445" cy="620933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Shape 1349"/>
          <p:cNvSpPr/>
          <p:nvPr/>
        </p:nvSpPr>
        <p:spPr>
          <a:xfrm>
            <a:off x="6682565" y="2437800"/>
            <a:ext cx="689435" cy="49984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집결지 도착</a:t>
            </a:r>
          </a:p>
        </p:txBody>
      </p:sp>
      <p:sp>
        <p:nvSpPr>
          <p:cNvPr id="1350" name="Shape 1350"/>
          <p:cNvSpPr/>
          <p:nvPr/>
        </p:nvSpPr>
        <p:spPr>
          <a:xfrm>
            <a:off x="5032619" y="2430324"/>
            <a:ext cx="1546680" cy="232234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Shape 1351"/>
          <p:cNvSpPr/>
          <p:nvPr/>
        </p:nvSpPr>
        <p:spPr>
          <a:xfrm>
            <a:off x="5032619" y="2696466"/>
            <a:ext cx="1546680" cy="232234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Shape 1352"/>
          <p:cNvSpPr/>
          <p:nvPr/>
        </p:nvSpPr>
        <p:spPr>
          <a:xfrm>
            <a:off x="5011387" y="2425163"/>
            <a:ext cx="1433406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(ATU)쵸쵸쵸쵸쵸쵸쵸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부대 : 6,706</a:t>
            </a:r>
          </a:p>
        </p:txBody>
      </p:sp>
      <p:sp>
        <p:nvSpPr>
          <p:cNvPr id="1353" name="Shape 1353"/>
          <p:cNvSpPr/>
          <p:nvPr/>
        </p:nvSpPr>
        <p:spPr>
          <a:xfrm>
            <a:off x="4431535" y="3012149"/>
            <a:ext cx="1087549" cy="565768"/>
          </a:xfrm>
          <a:prstGeom prst="roundRect">
            <a:avLst>
              <a:gd fmla="val 1104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4" name="Shape 13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66537" y="2972628"/>
            <a:ext cx="406799" cy="575423"/>
          </a:xfrm>
          <a:prstGeom prst="rect">
            <a:avLst/>
          </a:prstGeom>
          <a:noFill/>
          <a:ln>
            <a:noFill/>
          </a:ln>
        </p:spPr>
      </p:pic>
      <p:sp>
        <p:nvSpPr>
          <p:cNvPr id="1355" name="Shape 1355"/>
          <p:cNvSpPr/>
          <p:nvPr/>
        </p:nvSpPr>
        <p:spPr>
          <a:xfrm>
            <a:off x="4493987" y="3398744"/>
            <a:ext cx="367274" cy="124703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</a:t>
            </a:r>
          </a:p>
        </p:txBody>
      </p:sp>
      <p:sp>
        <p:nvSpPr>
          <p:cNvPr id="1356" name="Shape 1356"/>
          <p:cNvSpPr/>
          <p:nvPr/>
        </p:nvSpPr>
        <p:spPr>
          <a:xfrm>
            <a:off x="4805151" y="3087388"/>
            <a:ext cx="797013" cy="446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귀족검사(T)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23,456</a:t>
            </a:r>
          </a:p>
        </p:txBody>
      </p:sp>
      <p:sp>
        <p:nvSpPr>
          <p:cNvPr id="1357" name="Shape 1357"/>
          <p:cNvSpPr/>
          <p:nvPr/>
        </p:nvSpPr>
        <p:spPr>
          <a:xfrm>
            <a:off x="5556133" y="3006667"/>
            <a:ext cx="1087549" cy="565768"/>
          </a:xfrm>
          <a:prstGeom prst="roundRect">
            <a:avLst>
              <a:gd fmla="val 1104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8" name="Shape 1358"/>
          <p:cNvSpPr/>
          <p:nvPr/>
        </p:nvSpPr>
        <p:spPr>
          <a:xfrm>
            <a:off x="5929750" y="3081907"/>
            <a:ext cx="797013" cy="446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귀족검사(T)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23,456</a:t>
            </a:r>
          </a:p>
        </p:txBody>
      </p:sp>
      <p:sp>
        <p:nvSpPr>
          <p:cNvPr id="1359" name="Shape 1359"/>
          <p:cNvSpPr/>
          <p:nvPr/>
        </p:nvSpPr>
        <p:spPr>
          <a:xfrm>
            <a:off x="6673997" y="3005930"/>
            <a:ext cx="1087549" cy="565768"/>
          </a:xfrm>
          <a:prstGeom prst="roundRect">
            <a:avLst>
              <a:gd fmla="val 1104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Shape 1360"/>
          <p:cNvSpPr/>
          <p:nvPr/>
        </p:nvSpPr>
        <p:spPr>
          <a:xfrm>
            <a:off x="7047614" y="3081168"/>
            <a:ext cx="797013" cy="446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귀족검사(T)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23,456</a:t>
            </a:r>
          </a:p>
        </p:txBody>
      </p:sp>
      <p:pic>
        <p:nvPicPr>
          <p:cNvPr id="1361" name="Shape 136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04814" y="2977083"/>
            <a:ext cx="616769" cy="52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2" name="Shape 136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73858" y="2993632"/>
            <a:ext cx="404222" cy="5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1363" name="Shape 1363"/>
          <p:cNvSpPr/>
          <p:nvPr/>
        </p:nvSpPr>
        <p:spPr>
          <a:xfrm>
            <a:off x="5618585" y="3393262"/>
            <a:ext cx="367274" cy="124703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</a:t>
            </a:r>
          </a:p>
        </p:txBody>
      </p:sp>
      <p:sp>
        <p:nvSpPr>
          <p:cNvPr id="1364" name="Shape 1364"/>
          <p:cNvSpPr/>
          <p:nvPr/>
        </p:nvSpPr>
        <p:spPr>
          <a:xfrm>
            <a:off x="6736449" y="3392525"/>
            <a:ext cx="367274" cy="124703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</a:t>
            </a:r>
          </a:p>
        </p:txBody>
      </p:sp>
      <p:sp>
        <p:nvSpPr>
          <p:cNvPr id="1365" name="Shape 1365"/>
          <p:cNvSpPr/>
          <p:nvPr/>
        </p:nvSpPr>
        <p:spPr>
          <a:xfrm flipH="1" rot="10800000">
            <a:off x="7419235" y="2523229"/>
            <a:ext cx="317694" cy="365728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474747"/>
              </a:gs>
              <a:gs pos="50000">
                <a:schemeClr val="dk1"/>
              </a:gs>
              <a:gs pos="100000">
                <a:schemeClr val="dk1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6" name="Shape 136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340473" y="626945"/>
            <a:ext cx="3527999" cy="411033"/>
          </a:xfrm>
          <a:prstGeom prst="rect">
            <a:avLst/>
          </a:prstGeom>
          <a:noFill/>
          <a:ln>
            <a:noFill/>
          </a:ln>
        </p:spPr>
      </p:pic>
      <p:sp>
        <p:nvSpPr>
          <p:cNvPr id="1367" name="Shape 1367"/>
          <p:cNvSpPr/>
          <p:nvPr/>
        </p:nvSpPr>
        <p:spPr>
          <a:xfrm>
            <a:off x="5839023" y="661935"/>
            <a:ext cx="54373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공격</a:t>
            </a:r>
          </a:p>
        </p:txBody>
      </p:sp>
      <p:sp>
        <p:nvSpPr>
          <p:cNvPr id="1368" name="Shape 1368"/>
          <p:cNvSpPr/>
          <p:nvPr/>
        </p:nvSpPr>
        <p:spPr>
          <a:xfrm>
            <a:off x="5355332" y="1075483"/>
            <a:ext cx="2435727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부대장 : (ATU)쵸쵸쵸쵸쵸쵸쵸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군단 :    20</a:t>
            </a:r>
          </a:p>
        </p:txBody>
      </p:sp>
      <p:pic>
        <p:nvPicPr>
          <p:cNvPr descr="https://openclipart.org/image/2400px/svg_to_png/202776/pawn.png" id="1369" name="Shape 136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04276" y="1444349"/>
            <a:ext cx="124860" cy="160937"/>
          </a:xfrm>
          <a:prstGeom prst="rect">
            <a:avLst/>
          </a:prstGeom>
          <a:noFill/>
          <a:ln>
            <a:noFill/>
          </a:ln>
        </p:spPr>
      </p:pic>
      <p:sp>
        <p:nvSpPr>
          <p:cNvPr id="1370" name="Shape 1370"/>
          <p:cNvSpPr/>
          <p:nvPr/>
        </p:nvSpPr>
        <p:spPr>
          <a:xfrm>
            <a:off x="8375631" y="1931556"/>
            <a:ext cx="3441613" cy="2099169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화살표를 눌러 부대 정보를 확인 할 수 있습니다. 부대 정보는 모든 병사를 보여줄 수 있기 때문에 병사 종류 하다고 동일 합니다.(병사 종류는 지금 현재 ???)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※ 화살표를 다시 누르면 상세 부대 정보는 보여지지 않도록 처리 합니다.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병사 이미지 , 병사 등급 , 병사 이름 , 부대수를 표기 해줍니다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71" name="Shape 1371"/>
          <p:cNvCxnSpPr>
            <a:endCxn id="1370" idx="1"/>
          </p:cNvCxnSpPr>
          <p:nvPr/>
        </p:nvCxnSpPr>
        <p:spPr>
          <a:xfrm flipH="1" rot="10800000">
            <a:off x="7670631" y="2981140"/>
            <a:ext cx="705000" cy="3231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372" name="Shape 1372"/>
          <p:cNvSpPr/>
          <p:nvPr/>
        </p:nvSpPr>
        <p:spPr>
          <a:xfrm>
            <a:off x="4387146" y="3690917"/>
            <a:ext cx="3407290" cy="609661"/>
          </a:xfrm>
          <a:prstGeom prst="roundRect">
            <a:avLst>
              <a:gd fmla="val 7408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Shape 1373"/>
          <p:cNvSpPr/>
          <p:nvPr/>
        </p:nvSpPr>
        <p:spPr>
          <a:xfrm>
            <a:off x="4439267" y="3735571"/>
            <a:ext cx="534390" cy="525773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Shape 1374"/>
          <p:cNvSpPr/>
          <p:nvPr/>
        </p:nvSpPr>
        <p:spPr>
          <a:xfrm>
            <a:off x="4506950" y="3801380"/>
            <a:ext cx="400679" cy="368997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cap="flat" cmpd="sng" w="9525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Shape 1375"/>
          <p:cNvSpPr/>
          <p:nvPr/>
        </p:nvSpPr>
        <p:spPr>
          <a:xfrm>
            <a:off x="5053335" y="3871157"/>
            <a:ext cx="1858200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연맹원 집결 정보가 없습니다</a:t>
            </a:r>
          </a:p>
        </p:txBody>
      </p:sp>
      <p:sp>
        <p:nvSpPr>
          <p:cNvPr id="1376" name="Shape 1376"/>
          <p:cNvSpPr/>
          <p:nvPr/>
        </p:nvSpPr>
        <p:spPr>
          <a:xfrm>
            <a:off x="4384501" y="4341660"/>
            <a:ext cx="3407290" cy="609661"/>
          </a:xfrm>
          <a:prstGeom prst="roundRect">
            <a:avLst>
              <a:gd fmla="val 7408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Shape 1377"/>
          <p:cNvSpPr/>
          <p:nvPr/>
        </p:nvSpPr>
        <p:spPr>
          <a:xfrm>
            <a:off x="4436621" y="4386314"/>
            <a:ext cx="534390" cy="525773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Shape 1378"/>
          <p:cNvSpPr/>
          <p:nvPr/>
        </p:nvSpPr>
        <p:spPr>
          <a:xfrm>
            <a:off x="4504305" y="4452123"/>
            <a:ext cx="400679" cy="368997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cap="flat" cmpd="sng" w="9525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Shape 1379"/>
          <p:cNvSpPr/>
          <p:nvPr/>
        </p:nvSpPr>
        <p:spPr>
          <a:xfrm>
            <a:off x="5043785" y="4555194"/>
            <a:ext cx="2489783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부대를 집결 하여 전쟁에서 승리 하세요.</a:t>
            </a:r>
          </a:p>
        </p:txBody>
      </p:sp>
      <p:sp>
        <p:nvSpPr>
          <p:cNvPr id="1380" name="Shape 1380"/>
          <p:cNvSpPr/>
          <p:nvPr/>
        </p:nvSpPr>
        <p:spPr>
          <a:xfrm>
            <a:off x="4382264" y="4990603"/>
            <a:ext cx="3407290" cy="609661"/>
          </a:xfrm>
          <a:prstGeom prst="roundRect">
            <a:avLst>
              <a:gd fmla="val 7408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Shape 1381"/>
          <p:cNvSpPr/>
          <p:nvPr/>
        </p:nvSpPr>
        <p:spPr>
          <a:xfrm>
            <a:off x="4434385" y="5035257"/>
            <a:ext cx="534390" cy="525773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Shape 1382"/>
          <p:cNvSpPr/>
          <p:nvPr/>
        </p:nvSpPr>
        <p:spPr>
          <a:xfrm>
            <a:off x="4502067" y="5101066"/>
            <a:ext cx="400679" cy="368997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cap="flat" cmpd="sng" w="9525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Shape 1383"/>
          <p:cNvSpPr/>
          <p:nvPr/>
        </p:nvSpPr>
        <p:spPr>
          <a:xfrm>
            <a:off x="5041548" y="5105525"/>
            <a:ext cx="2505814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과학 기술연구로 더 많은 집결 인원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을 증가 시킬 수 있습니다</a:t>
            </a:r>
          </a:p>
        </p:txBody>
      </p:sp>
      <p:sp>
        <p:nvSpPr>
          <p:cNvPr id="1384" name="Shape 1384"/>
          <p:cNvSpPr/>
          <p:nvPr/>
        </p:nvSpPr>
        <p:spPr>
          <a:xfrm>
            <a:off x="8375631" y="4134278"/>
            <a:ext cx="3441613" cy="1303418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집결 부대를 보낸 상태에서 + 버튼을 클릭 시 알림 팝업창이 호출 되어지도록 처리 합니다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문구 : 집결 부대는 한 개의 부대만 보낼 수 있습니다.</a:t>
            </a:r>
          </a:p>
        </p:txBody>
      </p:sp>
      <p:cxnSp>
        <p:nvCxnSpPr>
          <p:cNvPr id="1385" name="Shape 1385"/>
          <p:cNvCxnSpPr>
            <a:stCxn id="1372" idx="3"/>
            <a:endCxn id="1384" idx="1"/>
          </p:cNvCxnSpPr>
          <p:nvPr/>
        </p:nvCxnSpPr>
        <p:spPr>
          <a:xfrm>
            <a:off x="7794437" y="3995748"/>
            <a:ext cx="581100" cy="7902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Shape 1391"/>
          <p:cNvSpPr txBox="1"/>
          <p:nvPr/>
        </p:nvSpPr>
        <p:spPr>
          <a:xfrm>
            <a:off x="584420" y="667910"/>
            <a:ext cx="3325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</a:rPr>
              <a:t>내가 건 집결에 집결 지원 중인 연맹원의 부대를 가속시키거나 회군시킬 수 있습니다.</a:t>
            </a:r>
          </a:p>
          <a:p>
            <a:pPr indent="-171450" lvl="0" marL="17145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</a:rPr>
              <a:t>집결 지원 중인 부대의 가속은 연맹원 누구나 할 수 있습니다. (해당 집결에 포함되지 않은 연맹원도 가능)</a:t>
            </a:r>
          </a:p>
        </p:txBody>
      </p:sp>
      <p:sp>
        <p:nvSpPr>
          <p:cNvPr id="1392" name="Shape 1392"/>
          <p:cNvSpPr/>
          <p:nvPr/>
        </p:nvSpPr>
        <p:spPr>
          <a:xfrm>
            <a:off x="215538" y="142595"/>
            <a:ext cx="267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전쟁_ 집결 공격(</a:t>
            </a:r>
            <a:r>
              <a:rPr b="1" lang="en-US" sz="1800">
                <a:solidFill>
                  <a:schemeClr val="dk1"/>
                </a:solidFill>
              </a:rPr>
              <a:t>3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</p:txBody>
      </p:sp>
      <p:cxnSp>
        <p:nvCxnSpPr>
          <p:cNvPr id="1393" name="Shape 1393"/>
          <p:cNvCxnSpPr/>
          <p:nvPr/>
        </p:nvCxnSpPr>
        <p:spPr>
          <a:xfrm>
            <a:off x="251492" y="521256"/>
            <a:ext cx="2475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394" name="Shape 13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6725" y="205412"/>
            <a:ext cx="3638550" cy="626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5" name="Shape 13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4950" y="200637"/>
            <a:ext cx="3562350" cy="6276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6" name="Shape 1396"/>
          <p:cNvCxnSpPr/>
          <p:nvPr/>
        </p:nvCxnSpPr>
        <p:spPr>
          <a:xfrm>
            <a:off x="7634681" y="3798590"/>
            <a:ext cx="1092900" cy="33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397" name="Shape 1397"/>
          <p:cNvSpPr/>
          <p:nvPr/>
        </p:nvSpPr>
        <p:spPr>
          <a:xfrm>
            <a:off x="816775" y="4844326"/>
            <a:ext cx="3441600" cy="7464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</a:rPr>
              <a:t>터치시 해당 부대를 그자리에서 회군시킵니다.</a:t>
            </a:r>
            <a:br>
              <a:rPr lang="en-US" sz="1200">
                <a:solidFill>
                  <a:schemeClr val="lt1"/>
                </a:solidFill>
              </a:rPr>
            </a:br>
            <a:r>
              <a:rPr lang="en-US" sz="1200">
                <a:solidFill>
                  <a:schemeClr val="lt1"/>
                </a:solidFill>
              </a:rPr>
              <a:t>(집결 선포자에게만 보이는 버튼. 나머지 연맹원에게는 보이지 않는다.)</a:t>
            </a:r>
          </a:p>
        </p:txBody>
      </p:sp>
      <p:cxnSp>
        <p:nvCxnSpPr>
          <p:cNvPr id="1398" name="Shape 1398"/>
          <p:cNvCxnSpPr/>
          <p:nvPr/>
        </p:nvCxnSpPr>
        <p:spPr>
          <a:xfrm flipH="1">
            <a:off x="4242456" y="4094678"/>
            <a:ext cx="1563000" cy="7950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Shape 1404"/>
          <p:cNvSpPr/>
          <p:nvPr/>
        </p:nvSpPr>
        <p:spPr>
          <a:xfrm>
            <a:off x="4336028" y="241187"/>
            <a:ext cx="3520799" cy="6234545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5" name="Shape 1405"/>
          <p:cNvSpPr/>
          <p:nvPr/>
        </p:nvSpPr>
        <p:spPr>
          <a:xfrm>
            <a:off x="4336028" y="241187"/>
            <a:ext cx="3520799" cy="37463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전쟁</a:t>
            </a:r>
          </a:p>
        </p:txBody>
      </p:sp>
      <p:sp>
        <p:nvSpPr>
          <p:cNvPr id="1406" name="Shape 1406"/>
          <p:cNvSpPr/>
          <p:nvPr/>
        </p:nvSpPr>
        <p:spPr>
          <a:xfrm>
            <a:off x="4336028" y="5971594"/>
            <a:ext cx="3520799" cy="50421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Shape 1407"/>
          <p:cNvSpPr/>
          <p:nvPr/>
        </p:nvSpPr>
        <p:spPr>
          <a:xfrm>
            <a:off x="5551714" y="6069564"/>
            <a:ext cx="1306286" cy="30826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해산</a:t>
            </a:r>
          </a:p>
        </p:txBody>
      </p:sp>
      <p:sp>
        <p:nvSpPr>
          <p:cNvPr id="1408" name="Shape 1408"/>
          <p:cNvSpPr/>
          <p:nvPr/>
        </p:nvSpPr>
        <p:spPr>
          <a:xfrm>
            <a:off x="4336028" y="1054437"/>
            <a:ext cx="3520799" cy="1273887"/>
          </a:xfrm>
          <a:prstGeom prst="roundRect">
            <a:avLst>
              <a:gd fmla="val 877" name="adj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Shape 1409"/>
          <p:cNvSpPr/>
          <p:nvPr/>
        </p:nvSpPr>
        <p:spPr>
          <a:xfrm>
            <a:off x="4383769" y="6022512"/>
            <a:ext cx="415800" cy="4158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</a:t>
            </a:r>
          </a:p>
        </p:txBody>
      </p:sp>
      <p:sp>
        <p:nvSpPr>
          <p:cNvPr id="1410" name="Shape 1410"/>
          <p:cNvSpPr txBox="1"/>
          <p:nvPr/>
        </p:nvSpPr>
        <p:spPr>
          <a:xfrm>
            <a:off x="584420" y="667910"/>
            <a:ext cx="3325104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전쟁에 연맹원들이 병력을 지원 할 수 있습니다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버튼을 클릭 하여 원하는 병력을 선택 하여 병력을 지원이 가능 합니다</a:t>
            </a:r>
          </a:p>
        </p:txBody>
      </p:sp>
      <p:sp>
        <p:nvSpPr>
          <p:cNvPr id="1411" name="Shape 1411"/>
          <p:cNvSpPr/>
          <p:nvPr/>
        </p:nvSpPr>
        <p:spPr>
          <a:xfrm>
            <a:off x="215538" y="142595"/>
            <a:ext cx="29177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전쟁_ 집결 병력 지원</a:t>
            </a:r>
          </a:p>
        </p:txBody>
      </p:sp>
      <p:cxnSp>
        <p:nvCxnSpPr>
          <p:cNvPr id="1412" name="Shape 1412"/>
          <p:cNvCxnSpPr/>
          <p:nvPr/>
        </p:nvCxnSpPr>
        <p:spPr>
          <a:xfrm>
            <a:off x="251492" y="521256"/>
            <a:ext cx="2475168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413" name="Shape 1413"/>
          <p:cNvSpPr/>
          <p:nvPr/>
        </p:nvSpPr>
        <p:spPr>
          <a:xfrm>
            <a:off x="4391100" y="1068588"/>
            <a:ext cx="909390" cy="1229820"/>
          </a:xfrm>
          <a:prstGeom prst="roundRect">
            <a:avLst>
              <a:gd fmla="val 763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4" name="Shape 1414"/>
          <p:cNvPicPr preferRelativeResize="0"/>
          <p:nvPr/>
        </p:nvPicPr>
        <p:blipFill rotWithShape="1">
          <a:blip r:embed="rId3">
            <a:alphaModFix/>
          </a:blip>
          <a:srcRect b="14557" l="20159" r="9910" t="17823"/>
          <a:stretch/>
        </p:blipFill>
        <p:spPr>
          <a:xfrm>
            <a:off x="4502942" y="1218180"/>
            <a:ext cx="712885" cy="6893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5" name="Shape 1415"/>
          <p:cNvCxnSpPr/>
          <p:nvPr/>
        </p:nvCxnSpPr>
        <p:spPr>
          <a:xfrm>
            <a:off x="4391100" y="1916322"/>
            <a:ext cx="90939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descr="http://cfile237.uf.daum.net/image/2141EF37536C9632195643" id="1416" name="Shape 14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5308" y="1949963"/>
            <a:ext cx="142305" cy="142305"/>
          </a:xfrm>
          <a:prstGeom prst="rect">
            <a:avLst/>
          </a:prstGeom>
          <a:noFill/>
          <a:ln>
            <a:noFill/>
          </a:ln>
        </p:spPr>
      </p:pic>
      <p:sp>
        <p:nvSpPr>
          <p:cNvPr id="1417" name="Shape 1417"/>
          <p:cNvSpPr/>
          <p:nvPr/>
        </p:nvSpPr>
        <p:spPr>
          <a:xfrm>
            <a:off x="4561423" y="1909925"/>
            <a:ext cx="6525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150,999</a:t>
            </a:r>
          </a:p>
        </p:txBody>
      </p:sp>
      <p:sp>
        <p:nvSpPr>
          <p:cNvPr id="1418" name="Shape 1418"/>
          <p:cNvSpPr/>
          <p:nvPr/>
        </p:nvSpPr>
        <p:spPr>
          <a:xfrm>
            <a:off x="4517149" y="1913150"/>
            <a:ext cx="7128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쵸쵸쵸쵸….</a:t>
            </a:r>
          </a:p>
        </p:txBody>
      </p:sp>
      <p:sp>
        <p:nvSpPr>
          <p:cNvPr id="1419" name="Shape 1419"/>
          <p:cNvSpPr/>
          <p:nvPr/>
        </p:nvSpPr>
        <p:spPr>
          <a:xfrm>
            <a:off x="4487369" y="1053216"/>
            <a:ext cx="697627" cy="223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공격도시</a:t>
            </a:r>
          </a:p>
        </p:txBody>
      </p:sp>
      <p:sp>
        <p:nvSpPr>
          <p:cNvPr id="1420" name="Shape 1420"/>
          <p:cNvSpPr/>
          <p:nvPr/>
        </p:nvSpPr>
        <p:spPr>
          <a:xfrm>
            <a:off x="5469632" y="1698031"/>
            <a:ext cx="2264370" cy="23996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집결중: 00:04:02</a:t>
            </a:r>
          </a:p>
        </p:txBody>
      </p:sp>
      <p:sp>
        <p:nvSpPr>
          <p:cNvPr id="1421" name="Shape 1421"/>
          <p:cNvSpPr/>
          <p:nvPr/>
        </p:nvSpPr>
        <p:spPr>
          <a:xfrm>
            <a:off x="5479023" y="1703921"/>
            <a:ext cx="359768" cy="224685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Shape 1422"/>
          <p:cNvSpPr/>
          <p:nvPr/>
        </p:nvSpPr>
        <p:spPr>
          <a:xfrm>
            <a:off x="5469632" y="2005877"/>
            <a:ext cx="2264370" cy="23996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부대: 0 / 132,000</a:t>
            </a:r>
          </a:p>
        </p:txBody>
      </p:sp>
      <p:sp>
        <p:nvSpPr>
          <p:cNvPr id="1423" name="Shape 1423"/>
          <p:cNvSpPr/>
          <p:nvPr/>
        </p:nvSpPr>
        <p:spPr>
          <a:xfrm>
            <a:off x="5479023" y="2011767"/>
            <a:ext cx="359768" cy="224685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FB75F"/>
              </a:gs>
              <a:gs pos="50000">
                <a:srgbClr val="6EB141"/>
              </a:gs>
              <a:gs pos="100000">
                <a:srgbClr val="5FA134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Shape 1424"/>
          <p:cNvSpPr/>
          <p:nvPr/>
        </p:nvSpPr>
        <p:spPr>
          <a:xfrm>
            <a:off x="4404430" y="2366809"/>
            <a:ext cx="3407290" cy="1285347"/>
          </a:xfrm>
          <a:prstGeom prst="roundRect">
            <a:avLst>
              <a:gd fmla="val 7408" name="adj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5" name="Shape 1425"/>
          <p:cNvSpPr/>
          <p:nvPr/>
        </p:nvSpPr>
        <p:spPr>
          <a:xfrm>
            <a:off x="4463517" y="2421203"/>
            <a:ext cx="534390" cy="525773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6" name="Shape 1426"/>
          <p:cNvPicPr preferRelativeResize="0"/>
          <p:nvPr/>
        </p:nvPicPr>
        <p:blipFill rotWithShape="1">
          <a:blip r:embed="rId5">
            <a:alphaModFix/>
          </a:blip>
          <a:srcRect b="47054" l="1" r="31546" t="2606"/>
          <a:stretch/>
        </p:blipFill>
        <p:spPr>
          <a:xfrm>
            <a:off x="4343857" y="2388238"/>
            <a:ext cx="652445" cy="620933"/>
          </a:xfrm>
          <a:prstGeom prst="rect">
            <a:avLst/>
          </a:prstGeom>
          <a:noFill/>
          <a:ln>
            <a:noFill/>
          </a:ln>
        </p:spPr>
      </p:pic>
      <p:sp>
        <p:nvSpPr>
          <p:cNvPr id="1427" name="Shape 1427"/>
          <p:cNvSpPr/>
          <p:nvPr/>
        </p:nvSpPr>
        <p:spPr>
          <a:xfrm>
            <a:off x="6682565" y="2437800"/>
            <a:ext cx="689435" cy="49984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집결지 도착</a:t>
            </a:r>
          </a:p>
        </p:txBody>
      </p:sp>
      <p:sp>
        <p:nvSpPr>
          <p:cNvPr id="1428" name="Shape 1428"/>
          <p:cNvSpPr/>
          <p:nvPr/>
        </p:nvSpPr>
        <p:spPr>
          <a:xfrm>
            <a:off x="5032619" y="2430324"/>
            <a:ext cx="1546680" cy="232234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9" name="Shape 1429"/>
          <p:cNvSpPr/>
          <p:nvPr/>
        </p:nvSpPr>
        <p:spPr>
          <a:xfrm>
            <a:off x="5032619" y="2696466"/>
            <a:ext cx="1546680" cy="232234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0" name="Shape 1430"/>
          <p:cNvSpPr/>
          <p:nvPr/>
        </p:nvSpPr>
        <p:spPr>
          <a:xfrm>
            <a:off x="5011387" y="2425163"/>
            <a:ext cx="1433406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(ATU)쵸쵸쵸쵸쵸쵸쵸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부대 : 6,706</a:t>
            </a:r>
          </a:p>
        </p:txBody>
      </p:sp>
      <p:sp>
        <p:nvSpPr>
          <p:cNvPr id="1431" name="Shape 1431"/>
          <p:cNvSpPr/>
          <p:nvPr/>
        </p:nvSpPr>
        <p:spPr>
          <a:xfrm>
            <a:off x="4431535" y="3012149"/>
            <a:ext cx="1087549" cy="565768"/>
          </a:xfrm>
          <a:prstGeom prst="roundRect">
            <a:avLst>
              <a:gd fmla="val 1104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2" name="Shape 14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66537" y="2972628"/>
            <a:ext cx="406799" cy="575423"/>
          </a:xfrm>
          <a:prstGeom prst="rect">
            <a:avLst/>
          </a:prstGeom>
          <a:noFill/>
          <a:ln>
            <a:noFill/>
          </a:ln>
        </p:spPr>
      </p:pic>
      <p:sp>
        <p:nvSpPr>
          <p:cNvPr id="1433" name="Shape 1433"/>
          <p:cNvSpPr/>
          <p:nvPr/>
        </p:nvSpPr>
        <p:spPr>
          <a:xfrm>
            <a:off x="4493987" y="3398744"/>
            <a:ext cx="367274" cy="124703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</a:t>
            </a:r>
          </a:p>
        </p:txBody>
      </p:sp>
      <p:sp>
        <p:nvSpPr>
          <p:cNvPr id="1434" name="Shape 1434"/>
          <p:cNvSpPr/>
          <p:nvPr/>
        </p:nvSpPr>
        <p:spPr>
          <a:xfrm>
            <a:off x="4805151" y="3087388"/>
            <a:ext cx="797013" cy="446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귀족검사(T)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23,456</a:t>
            </a:r>
          </a:p>
        </p:txBody>
      </p:sp>
      <p:sp>
        <p:nvSpPr>
          <p:cNvPr id="1435" name="Shape 1435"/>
          <p:cNvSpPr/>
          <p:nvPr/>
        </p:nvSpPr>
        <p:spPr>
          <a:xfrm>
            <a:off x="5556133" y="3006667"/>
            <a:ext cx="1087549" cy="565768"/>
          </a:xfrm>
          <a:prstGeom prst="roundRect">
            <a:avLst>
              <a:gd fmla="val 1104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6" name="Shape 1436"/>
          <p:cNvSpPr/>
          <p:nvPr/>
        </p:nvSpPr>
        <p:spPr>
          <a:xfrm>
            <a:off x="5929750" y="3081907"/>
            <a:ext cx="797013" cy="446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귀족검사(T)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23,456</a:t>
            </a:r>
          </a:p>
        </p:txBody>
      </p:sp>
      <p:sp>
        <p:nvSpPr>
          <p:cNvPr id="1437" name="Shape 1437"/>
          <p:cNvSpPr/>
          <p:nvPr/>
        </p:nvSpPr>
        <p:spPr>
          <a:xfrm>
            <a:off x="6673997" y="3005930"/>
            <a:ext cx="1087549" cy="565768"/>
          </a:xfrm>
          <a:prstGeom prst="roundRect">
            <a:avLst>
              <a:gd fmla="val 1104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8" name="Shape 1438"/>
          <p:cNvSpPr/>
          <p:nvPr/>
        </p:nvSpPr>
        <p:spPr>
          <a:xfrm>
            <a:off x="7047614" y="3081168"/>
            <a:ext cx="797013" cy="446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귀족검사(T)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23,456</a:t>
            </a:r>
          </a:p>
        </p:txBody>
      </p:sp>
      <p:pic>
        <p:nvPicPr>
          <p:cNvPr id="1439" name="Shape 14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04814" y="2977083"/>
            <a:ext cx="616769" cy="52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0" name="Shape 14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73858" y="2993632"/>
            <a:ext cx="404222" cy="5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Shape 1441"/>
          <p:cNvSpPr/>
          <p:nvPr/>
        </p:nvSpPr>
        <p:spPr>
          <a:xfrm>
            <a:off x="5618585" y="3393262"/>
            <a:ext cx="367274" cy="124703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</a:t>
            </a:r>
          </a:p>
        </p:txBody>
      </p:sp>
      <p:sp>
        <p:nvSpPr>
          <p:cNvPr id="1442" name="Shape 1442"/>
          <p:cNvSpPr/>
          <p:nvPr/>
        </p:nvSpPr>
        <p:spPr>
          <a:xfrm>
            <a:off x="6736449" y="3392525"/>
            <a:ext cx="367274" cy="124703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</a:t>
            </a:r>
          </a:p>
        </p:txBody>
      </p:sp>
      <p:sp>
        <p:nvSpPr>
          <p:cNvPr id="1443" name="Shape 1443"/>
          <p:cNvSpPr/>
          <p:nvPr/>
        </p:nvSpPr>
        <p:spPr>
          <a:xfrm flipH="1" rot="10800000">
            <a:off x="7419235" y="2523229"/>
            <a:ext cx="317694" cy="365728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474747"/>
              </a:gs>
              <a:gs pos="50000">
                <a:schemeClr val="dk1"/>
              </a:gs>
              <a:gs pos="100000">
                <a:schemeClr val="dk1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4" name="Shape 144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340473" y="626945"/>
            <a:ext cx="3527999" cy="411033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Shape 1445"/>
          <p:cNvSpPr/>
          <p:nvPr/>
        </p:nvSpPr>
        <p:spPr>
          <a:xfrm>
            <a:off x="5839023" y="661935"/>
            <a:ext cx="54373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공격</a:t>
            </a:r>
          </a:p>
        </p:txBody>
      </p:sp>
      <p:sp>
        <p:nvSpPr>
          <p:cNvPr id="1446" name="Shape 1446"/>
          <p:cNvSpPr/>
          <p:nvPr/>
        </p:nvSpPr>
        <p:spPr>
          <a:xfrm>
            <a:off x="5355332" y="1075483"/>
            <a:ext cx="2435727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부대장 : (ATU)쵸쵸쵸쵸쵸쵸쵸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군단 :    20</a:t>
            </a:r>
          </a:p>
        </p:txBody>
      </p:sp>
      <p:pic>
        <p:nvPicPr>
          <p:cNvPr descr="https://openclipart.org/image/2400px/svg_to_png/202776/pawn.png" id="1447" name="Shape 144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04276" y="1444349"/>
            <a:ext cx="124860" cy="160937"/>
          </a:xfrm>
          <a:prstGeom prst="rect">
            <a:avLst/>
          </a:prstGeom>
          <a:noFill/>
          <a:ln>
            <a:noFill/>
          </a:ln>
        </p:spPr>
      </p:pic>
      <p:sp>
        <p:nvSpPr>
          <p:cNvPr id="1448" name="Shape 1448"/>
          <p:cNvSpPr/>
          <p:nvPr/>
        </p:nvSpPr>
        <p:spPr>
          <a:xfrm>
            <a:off x="4387146" y="3690917"/>
            <a:ext cx="3407290" cy="609661"/>
          </a:xfrm>
          <a:prstGeom prst="roundRect">
            <a:avLst>
              <a:gd fmla="val 7408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9" name="Shape 1449"/>
          <p:cNvSpPr/>
          <p:nvPr/>
        </p:nvSpPr>
        <p:spPr>
          <a:xfrm>
            <a:off x="4439267" y="3735571"/>
            <a:ext cx="534390" cy="525773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0" name="Shape 1450"/>
          <p:cNvSpPr/>
          <p:nvPr/>
        </p:nvSpPr>
        <p:spPr>
          <a:xfrm>
            <a:off x="4506950" y="3801380"/>
            <a:ext cx="400679" cy="368997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cap="flat" cmpd="sng" w="9525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1" name="Shape 1451"/>
          <p:cNvSpPr/>
          <p:nvPr/>
        </p:nvSpPr>
        <p:spPr>
          <a:xfrm>
            <a:off x="5053335" y="3871157"/>
            <a:ext cx="1858200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연맹원 집결 정보가 없습니다</a:t>
            </a:r>
          </a:p>
        </p:txBody>
      </p:sp>
      <p:sp>
        <p:nvSpPr>
          <p:cNvPr id="1452" name="Shape 1452"/>
          <p:cNvSpPr/>
          <p:nvPr/>
        </p:nvSpPr>
        <p:spPr>
          <a:xfrm>
            <a:off x="4384501" y="4341660"/>
            <a:ext cx="3407290" cy="609661"/>
          </a:xfrm>
          <a:prstGeom prst="roundRect">
            <a:avLst>
              <a:gd fmla="val 7408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3" name="Shape 1453"/>
          <p:cNvSpPr/>
          <p:nvPr/>
        </p:nvSpPr>
        <p:spPr>
          <a:xfrm>
            <a:off x="4436621" y="4386314"/>
            <a:ext cx="534390" cy="525773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4" name="Shape 1454"/>
          <p:cNvSpPr/>
          <p:nvPr/>
        </p:nvSpPr>
        <p:spPr>
          <a:xfrm>
            <a:off x="4504305" y="4452123"/>
            <a:ext cx="400679" cy="368997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cap="flat" cmpd="sng" w="9525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5" name="Shape 1455"/>
          <p:cNvSpPr/>
          <p:nvPr/>
        </p:nvSpPr>
        <p:spPr>
          <a:xfrm>
            <a:off x="5043785" y="4555194"/>
            <a:ext cx="2489783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부대를 집결 하여 전쟁에서 승리 하세요.</a:t>
            </a:r>
          </a:p>
        </p:txBody>
      </p:sp>
      <p:sp>
        <p:nvSpPr>
          <p:cNvPr id="1456" name="Shape 1456"/>
          <p:cNvSpPr/>
          <p:nvPr/>
        </p:nvSpPr>
        <p:spPr>
          <a:xfrm>
            <a:off x="4382264" y="4990603"/>
            <a:ext cx="3407290" cy="609661"/>
          </a:xfrm>
          <a:prstGeom prst="roundRect">
            <a:avLst>
              <a:gd fmla="val 7408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7" name="Shape 1457"/>
          <p:cNvSpPr/>
          <p:nvPr/>
        </p:nvSpPr>
        <p:spPr>
          <a:xfrm>
            <a:off x="4434385" y="5035257"/>
            <a:ext cx="534390" cy="525773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8" name="Shape 1458"/>
          <p:cNvSpPr/>
          <p:nvPr/>
        </p:nvSpPr>
        <p:spPr>
          <a:xfrm>
            <a:off x="4502067" y="5101066"/>
            <a:ext cx="400679" cy="368997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cap="flat" cmpd="sng" w="9525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9" name="Shape 1459"/>
          <p:cNvSpPr/>
          <p:nvPr/>
        </p:nvSpPr>
        <p:spPr>
          <a:xfrm>
            <a:off x="5041548" y="5105525"/>
            <a:ext cx="2505814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과학 기술연구로 더 많은 집결 인원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을 증가 시킬 수 있습니다</a:t>
            </a:r>
          </a:p>
        </p:txBody>
      </p:sp>
      <p:sp>
        <p:nvSpPr>
          <p:cNvPr id="1460" name="Shape 1460"/>
          <p:cNvSpPr/>
          <p:nvPr/>
        </p:nvSpPr>
        <p:spPr>
          <a:xfrm>
            <a:off x="293062" y="4085841"/>
            <a:ext cx="3441613" cy="1184926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 버튼을 클릭 하여 병력을 지원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 버튼을 누르면 병력 지원 선택 화면으로 이동 하게 되어집니다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(병력 선택 화면에서 기능은 병력 선택 UI 기능 하고 동일 합니다)</a:t>
            </a:r>
          </a:p>
        </p:txBody>
      </p:sp>
      <p:cxnSp>
        <p:nvCxnSpPr>
          <p:cNvPr id="1461" name="Shape 1461"/>
          <p:cNvCxnSpPr>
            <a:stCxn id="1460" idx="3"/>
            <a:endCxn id="1449" idx="1"/>
          </p:cNvCxnSpPr>
          <p:nvPr/>
        </p:nvCxnSpPr>
        <p:spPr>
          <a:xfrm flipH="1" rot="10800000">
            <a:off x="3734676" y="3998504"/>
            <a:ext cx="704700" cy="6798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id="1462" name="Shape 146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207089" y="252619"/>
            <a:ext cx="3500500" cy="6223113"/>
          </a:xfrm>
          <a:prstGeom prst="rect">
            <a:avLst/>
          </a:prstGeom>
          <a:noFill/>
          <a:ln>
            <a:noFill/>
          </a:ln>
        </p:spPr>
      </p:pic>
      <p:sp>
        <p:nvSpPr>
          <p:cNvPr id="1463" name="Shape 1463"/>
          <p:cNvSpPr/>
          <p:nvPr/>
        </p:nvSpPr>
        <p:spPr>
          <a:xfrm>
            <a:off x="7410270" y="3778067"/>
            <a:ext cx="787854" cy="39654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Shape 1469"/>
          <p:cNvSpPr/>
          <p:nvPr/>
        </p:nvSpPr>
        <p:spPr>
          <a:xfrm>
            <a:off x="4336028" y="241187"/>
            <a:ext cx="3520799" cy="6234545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0" name="Shape 1470"/>
          <p:cNvSpPr/>
          <p:nvPr/>
        </p:nvSpPr>
        <p:spPr>
          <a:xfrm>
            <a:off x="4336028" y="241187"/>
            <a:ext cx="3520799" cy="37463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전쟁</a:t>
            </a:r>
          </a:p>
        </p:txBody>
      </p:sp>
      <p:sp>
        <p:nvSpPr>
          <p:cNvPr id="1471" name="Shape 1471"/>
          <p:cNvSpPr/>
          <p:nvPr/>
        </p:nvSpPr>
        <p:spPr>
          <a:xfrm>
            <a:off x="4336028" y="5971594"/>
            <a:ext cx="3520799" cy="50421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2" name="Shape 1472"/>
          <p:cNvSpPr/>
          <p:nvPr/>
        </p:nvSpPr>
        <p:spPr>
          <a:xfrm>
            <a:off x="5551714" y="6069564"/>
            <a:ext cx="1306286" cy="30826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해산</a:t>
            </a:r>
          </a:p>
        </p:txBody>
      </p:sp>
      <p:sp>
        <p:nvSpPr>
          <p:cNvPr id="1473" name="Shape 1473"/>
          <p:cNvSpPr/>
          <p:nvPr/>
        </p:nvSpPr>
        <p:spPr>
          <a:xfrm>
            <a:off x="4336028" y="1054437"/>
            <a:ext cx="3520799" cy="1273887"/>
          </a:xfrm>
          <a:prstGeom prst="roundRect">
            <a:avLst>
              <a:gd fmla="val 877" name="adj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4" name="Shape 1474"/>
          <p:cNvSpPr/>
          <p:nvPr/>
        </p:nvSpPr>
        <p:spPr>
          <a:xfrm>
            <a:off x="4383769" y="6022512"/>
            <a:ext cx="415800" cy="4158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</a:t>
            </a:r>
          </a:p>
        </p:txBody>
      </p:sp>
      <p:sp>
        <p:nvSpPr>
          <p:cNvPr id="1475" name="Shape 1475"/>
          <p:cNvSpPr txBox="1"/>
          <p:nvPr/>
        </p:nvSpPr>
        <p:spPr>
          <a:xfrm>
            <a:off x="584420" y="667910"/>
            <a:ext cx="3325104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전쟁 공격 집결 해산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전쟁 진행 중 집결 해산이 가능 합니다.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집결 해산 버튼을 클릭 하면 집결 하고 있던 부대는 모두 도시로 복귀 하게 되어집니다.(이동은 부대 이동 시간 하고 동일 처리)</a:t>
            </a:r>
          </a:p>
        </p:txBody>
      </p:sp>
      <p:sp>
        <p:nvSpPr>
          <p:cNvPr id="1476" name="Shape 1476"/>
          <p:cNvSpPr/>
          <p:nvPr/>
        </p:nvSpPr>
        <p:spPr>
          <a:xfrm>
            <a:off x="215538" y="142595"/>
            <a:ext cx="23743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전쟁_ 집결 해산</a:t>
            </a:r>
          </a:p>
        </p:txBody>
      </p:sp>
      <p:cxnSp>
        <p:nvCxnSpPr>
          <p:cNvPr id="1477" name="Shape 1477"/>
          <p:cNvCxnSpPr/>
          <p:nvPr/>
        </p:nvCxnSpPr>
        <p:spPr>
          <a:xfrm>
            <a:off x="251492" y="521256"/>
            <a:ext cx="2475168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478" name="Shape 1478"/>
          <p:cNvSpPr/>
          <p:nvPr/>
        </p:nvSpPr>
        <p:spPr>
          <a:xfrm>
            <a:off x="4391100" y="1068588"/>
            <a:ext cx="909390" cy="1229820"/>
          </a:xfrm>
          <a:prstGeom prst="roundRect">
            <a:avLst>
              <a:gd fmla="val 763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9" name="Shape 1479"/>
          <p:cNvPicPr preferRelativeResize="0"/>
          <p:nvPr/>
        </p:nvPicPr>
        <p:blipFill rotWithShape="1">
          <a:blip r:embed="rId3">
            <a:alphaModFix/>
          </a:blip>
          <a:srcRect b="14557" l="20159" r="9910" t="17823"/>
          <a:stretch/>
        </p:blipFill>
        <p:spPr>
          <a:xfrm>
            <a:off x="4502942" y="1218180"/>
            <a:ext cx="712885" cy="6893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0" name="Shape 1480"/>
          <p:cNvCxnSpPr/>
          <p:nvPr/>
        </p:nvCxnSpPr>
        <p:spPr>
          <a:xfrm>
            <a:off x="4391100" y="1916322"/>
            <a:ext cx="90939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descr="http://cfile237.uf.daum.net/image/2141EF37536C9632195643" id="1481" name="Shape 14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5308" y="1949963"/>
            <a:ext cx="142305" cy="142305"/>
          </a:xfrm>
          <a:prstGeom prst="rect">
            <a:avLst/>
          </a:prstGeom>
          <a:noFill/>
          <a:ln>
            <a:noFill/>
          </a:ln>
        </p:spPr>
      </p:pic>
      <p:sp>
        <p:nvSpPr>
          <p:cNvPr id="1482" name="Shape 1482"/>
          <p:cNvSpPr/>
          <p:nvPr/>
        </p:nvSpPr>
        <p:spPr>
          <a:xfrm>
            <a:off x="4561423" y="1909925"/>
            <a:ext cx="6525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150,999</a:t>
            </a:r>
          </a:p>
        </p:txBody>
      </p:sp>
      <p:sp>
        <p:nvSpPr>
          <p:cNvPr id="1483" name="Shape 1483"/>
          <p:cNvSpPr/>
          <p:nvPr/>
        </p:nvSpPr>
        <p:spPr>
          <a:xfrm>
            <a:off x="4517151" y="1933582"/>
            <a:ext cx="6786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쵸쵸쵸쵸….</a:t>
            </a:r>
          </a:p>
        </p:txBody>
      </p:sp>
      <p:sp>
        <p:nvSpPr>
          <p:cNvPr id="1484" name="Shape 1484"/>
          <p:cNvSpPr/>
          <p:nvPr/>
        </p:nvSpPr>
        <p:spPr>
          <a:xfrm>
            <a:off x="4487369" y="1053216"/>
            <a:ext cx="697627" cy="223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공격도시</a:t>
            </a:r>
          </a:p>
        </p:txBody>
      </p:sp>
      <p:sp>
        <p:nvSpPr>
          <p:cNvPr id="1485" name="Shape 1485"/>
          <p:cNvSpPr/>
          <p:nvPr/>
        </p:nvSpPr>
        <p:spPr>
          <a:xfrm>
            <a:off x="5355332" y="1084812"/>
            <a:ext cx="2435727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부대장 : (ATU)쵸쵸쵸쵸쵸쵸쵸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군단 :     20</a:t>
            </a:r>
          </a:p>
        </p:txBody>
      </p:sp>
      <p:sp>
        <p:nvSpPr>
          <p:cNvPr id="1486" name="Shape 1486"/>
          <p:cNvSpPr/>
          <p:nvPr/>
        </p:nvSpPr>
        <p:spPr>
          <a:xfrm>
            <a:off x="5469632" y="1698031"/>
            <a:ext cx="2264370" cy="23996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집결중: 00:04:02</a:t>
            </a:r>
          </a:p>
        </p:txBody>
      </p:sp>
      <p:sp>
        <p:nvSpPr>
          <p:cNvPr id="1487" name="Shape 1487"/>
          <p:cNvSpPr/>
          <p:nvPr/>
        </p:nvSpPr>
        <p:spPr>
          <a:xfrm>
            <a:off x="5479023" y="1703921"/>
            <a:ext cx="359768" cy="224685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8" name="Shape 1488"/>
          <p:cNvSpPr/>
          <p:nvPr/>
        </p:nvSpPr>
        <p:spPr>
          <a:xfrm>
            <a:off x="5469632" y="2005877"/>
            <a:ext cx="2264370" cy="23996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부대: 0 / 132,000</a:t>
            </a:r>
          </a:p>
        </p:txBody>
      </p:sp>
      <p:sp>
        <p:nvSpPr>
          <p:cNvPr id="1489" name="Shape 1489"/>
          <p:cNvSpPr/>
          <p:nvPr/>
        </p:nvSpPr>
        <p:spPr>
          <a:xfrm>
            <a:off x="5479023" y="2011767"/>
            <a:ext cx="359768" cy="224685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FB75F"/>
              </a:gs>
              <a:gs pos="50000">
                <a:srgbClr val="6EB141"/>
              </a:gs>
              <a:gs pos="100000">
                <a:srgbClr val="5FA134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0" name="Shape 1490"/>
          <p:cNvSpPr/>
          <p:nvPr/>
        </p:nvSpPr>
        <p:spPr>
          <a:xfrm>
            <a:off x="4405076" y="3717812"/>
            <a:ext cx="3407290" cy="609661"/>
          </a:xfrm>
          <a:prstGeom prst="roundRect">
            <a:avLst>
              <a:gd fmla="val 7408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1" name="Shape 1491"/>
          <p:cNvSpPr/>
          <p:nvPr/>
        </p:nvSpPr>
        <p:spPr>
          <a:xfrm>
            <a:off x="4457196" y="3762467"/>
            <a:ext cx="534390" cy="525773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2" name="Shape 1492"/>
          <p:cNvSpPr/>
          <p:nvPr/>
        </p:nvSpPr>
        <p:spPr>
          <a:xfrm>
            <a:off x="4524880" y="3828276"/>
            <a:ext cx="400679" cy="368997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cap="flat" cmpd="sng" w="9525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3" name="Shape 1493"/>
          <p:cNvSpPr/>
          <p:nvPr/>
        </p:nvSpPr>
        <p:spPr>
          <a:xfrm>
            <a:off x="5071266" y="3898051"/>
            <a:ext cx="1858200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연맹원 집결 정보가 없습니다</a:t>
            </a:r>
          </a:p>
        </p:txBody>
      </p:sp>
      <p:sp>
        <p:nvSpPr>
          <p:cNvPr id="1494" name="Shape 1494"/>
          <p:cNvSpPr/>
          <p:nvPr/>
        </p:nvSpPr>
        <p:spPr>
          <a:xfrm>
            <a:off x="4402430" y="4368555"/>
            <a:ext cx="3407290" cy="609661"/>
          </a:xfrm>
          <a:prstGeom prst="roundRect">
            <a:avLst>
              <a:gd fmla="val 7408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Shape 1495"/>
          <p:cNvSpPr/>
          <p:nvPr/>
        </p:nvSpPr>
        <p:spPr>
          <a:xfrm>
            <a:off x="4454551" y="4413208"/>
            <a:ext cx="534390" cy="525773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6" name="Shape 1496"/>
          <p:cNvSpPr/>
          <p:nvPr/>
        </p:nvSpPr>
        <p:spPr>
          <a:xfrm>
            <a:off x="4522235" y="4479017"/>
            <a:ext cx="400679" cy="368997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cap="flat" cmpd="sng" w="9525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7" name="Shape 1497"/>
          <p:cNvSpPr/>
          <p:nvPr/>
        </p:nvSpPr>
        <p:spPr>
          <a:xfrm>
            <a:off x="5061714" y="4582089"/>
            <a:ext cx="2489783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부대를 집결 하여 전쟁에서 승리 하세요.</a:t>
            </a:r>
          </a:p>
        </p:txBody>
      </p:sp>
      <p:pic>
        <p:nvPicPr>
          <p:cNvPr id="1498" name="Shape 14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40473" y="626945"/>
            <a:ext cx="3527999" cy="411033"/>
          </a:xfrm>
          <a:prstGeom prst="rect">
            <a:avLst/>
          </a:prstGeom>
          <a:noFill/>
          <a:ln>
            <a:noFill/>
          </a:ln>
        </p:spPr>
      </p:pic>
      <p:sp>
        <p:nvSpPr>
          <p:cNvPr id="1499" name="Shape 1499"/>
          <p:cNvSpPr/>
          <p:nvPr/>
        </p:nvSpPr>
        <p:spPr>
          <a:xfrm>
            <a:off x="5839023" y="661935"/>
            <a:ext cx="54373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공격</a:t>
            </a:r>
          </a:p>
        </p:txBody>
      </p:sp>
      <p:sp>
        <p:nvSpPr>
          <p:cNvPr id="1500" name="Shape 1500"/>
          <p:cNvSpPr/>
          <p:nvPr/>
        </p:nvSpPr>
        <p:spPr>
          <a:xfrm>
            <a:off x="4383769" y="2376549"/>
            <a:ext cx="3407290" cy="619769"/>
          </a:xfrm>
          <a:prstGeom prst="roundRect">
            <a:avLst>
              <a:gd fmla="val 7408" name="adj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1" name="Shape 1501"/>
          <p:cNvSpPr/>
          <p:nvPr/>
        </p:nvSpPr>
        <p:spPr>
          <a:xfrm>
            <a:off x="4454551" y="2421203"/>
            <a:ext cx="534390" cy="525773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2" name="Shape 1502"/>
          <p:cNvPicPr preferRelativeResize="0"/>
          <p:nvPr/>
        </p:nvPicPr>
        <p:blipFill rotWithShape="1">
          <a:blip r:embed="rId6">
            <a:alphaModFix/>
          </a:blip>
          <a:srcRect b="47054" l="1" r="31546" t="2606"/>
          <a:stretch/>
        </p:blipFill>
        <p:spPr>
          <a:xfrm>
            <a:off x="4334892" y="2388238"/>
            <a:ext cx="652445" cy="620933"/>
          </a:xfrm>
          <a:prstGeom prst="rect">
            <a:avLst/>
          </a:prstGeom>
          <a:noFill/>
          <a:ln>
            <a:noFill/>
          </a:ln>
        </p:spPr>
      </p:pic>
      <p:sp>
        <p:nvSpPr>
          <p:cNvPr id="1503" name="Shape 1503"/>
          <p:cNvSpPr/>
          <p:nvPr/>
        </p:nvSpPr>
        <p:spPr>
          <a:xfrm>
            <a:off x="6673600" y="2437800"/>
            <a:ext cx="689435" cy="49984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집결지 도착</a:t>
            </a:r>
          </a:p>
        </p:txBody>
      </p:sp>
      <p:sp>
        <p:nvSpPr>
          <p:cNvPr id="1504" name="Shape 1504"/>
          <p:cNvSpPr/>
          <p:nvPr/>
        </p:nvSpPr>
        <p:spPr>
          <a:xfrm>
            <a:off x="5023653" y="2430324"/>
            <a:ext cx="1546680" cy="232234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5" name="Shape 1505"/>
          <p:cNvSpPr/>
          <p:nvPr/>
        </p:nvSpPr>
        <p:spPr>
          <a:xfrm>
            <a:off x="5023653" y="2696466"/>
            <a:ext cx="1546680" cy="232234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6" name="Shape 1506"/>
          <p:cNvSpPr/>
          <p:nvPr/>
        </p:nvSpPr>
        <p:spPr>
          <a:xfrm>
            <a:off x="5002421" y="2425163"/>
            <a:ext cx="1433406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(ATU)쵸쵸쵸쵸쵸쵸쵸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부대 : 6,706</a:t>
            </a:r>
          </a:p>
        </p:txBody>
      </p:sp>
      <p:sp>
        <p:nvSpPr>
          <p:cNvPr id="1507" name="Shape 1507"/>
          <p:cNvSpPr/>
          <p:nvPr/>
        </p:nvSpPr>
        <p:spPr>
          <a:xfrm flipH="1" rot="10800000">
            <a:off x="7410268" y="2523229"/>
            <a:ext cx="317694" cy="365728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474747"/>
              </a:gs>
              <a:gs pos="50000">
                <a:schemeClr val="dk1"/>
              </a:gs>
              <a:gs pos="100000">
                <a:schemeClr val="dk1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8" name="Shape 1508"/>
          <p:cNvSpPr/>
          <p:nvPr/>
        </p:nvSpPr>
        <p:spPr>
          <a:xfrm>
            <a:off x="4383769" y="3041341"/>
            <a:ext cx="3407290" cy="619769"/>
          </a:xfrm>
          <a:prstGeom prst="roundRect">
            <a:avLst>
              <a:gd fmla="val 7408" name="adj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9" name="Shape 1509"/>
          <p:cNvSpPr/>
          <p:nvPr/>
        </p:nvSpPr>
        <p:spPr>
          <a:xfrm>
            <a:off x="4454551" y="3085997"/>
            <a:ext cx="534390" cy="525773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0" name="Shape 1510"/>
          <p:cNvPicPr preferRelativeResize="0"/>
          <p:nvPr/>
        </p:nvPicPr>
        <p:blipFill rotWithShape="1">
          <a:blip r:embed="rId6">
            <a:alphaModFix/>
          </a:blip>
          <a:srcRect b="47054" l="1" r="31546" t="2606"/>
          <a:stretch/>
        </p:blipFill>
        <p:spPr>
          <a:xfrm>
            <a:off x="4334892" y="3053031"/>
            <a:ext cx="652445" cy="620933"/>
          </a:xfrm>
          <a:prstGeom prst="rect">
            <a:avLst/>
          </a:prstGeom>
          <a:noFill/>
          <a:ln>
            <a:noFill/>
          </a:ln>
        </p:spPr>
      </p:pic>
      <p:sp>
        <p:nvSpPr>
          <p:cNvPr id="1511" name="Shape 1511"/>
          <p:cNvSpPr/>
          <p:nvPr/>
        </p:nvSpPr>
        <p:spPr>
          <a:xfrm>
            <a:off x="6673600" y="3102592"/>
            <a:ext cx="689435" cy="49984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이동중</a:t>
            </a:r>
          </a:p>
        </p:txBody>
      </p:sp>
      <p:sp>
        <p:nvSpPr>
          <p:cNvPr id="1512" name="Shape 1512"/>
          <p:cNvSpPr/>
          <p:nvPr/>
        </p:nvSpPr>
        <p:spPr>
          <a:xfrm>
            <a:off x="5023653" y="3095116"/>
            <a:ext cx="1546680" cy="232234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3" name="Shape 1513"/>
          <p:cNvSpPr/>
          <p:nvPr/>
        </p:nvSpPr>
        <p:spPr>
          <a:xfrm>
            <a:off x="5023653" y="3361258"/>
            <a:ext cx="1546680" cy="232234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4" name="Shape 1514"/>
          <p:cNvSpPr/>
          <p:nvPr/>
        </p:nvSpPr>
        <p:spPr>
          <a:xfrm>
            <a:off x="5002421" y="3089956"/>
            <a:ext cx="1433406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(ATU)쵸쵸쵸쵸쵸쵸쵸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부대 : 100,000</a:t>
            </a:r>
          </a:p>
        </p:txBody>
      </p:sp>
      <p:sp>
        <p:nvSpPr>
          <p:cNvPr id="1515" name="Shape 1515"/>
          <p:cNvSpPr/>
          <p:nvPr/>
        </p:nvSpPr>
        <p:spPr>
          <a:xfrm flipH="1" rot="10800000">
            <a:off x="7410268" y="3188022"/>
            <a:ext cx="317694" cy="365728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474747"/>
              </a:gs>
              <a:gs pos="50000">
                <a:schemeClr val="dk1"/>
              </a:gs>
              <a:gs pos="100000">
                <a:schemeClr val="dk1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openclipart.org/image/2400px/svg_to_png/202776/pawn.png" id="1516" name="Shape 15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04276" y="1444349"/>
            <a:ext cx="124860" cy="160937"/>
          </a:xfrm>
          <a:prstGeom prst="rect">
            <a:avLst/>
          </a:prstGeom>
          <a:noFill/>
          <a:ln>
            <a:noFill/>
          </a:ln>
        </p:spPr>
      </p:pic>
      <p:sp>
        <p:nvSpPr>
          <p:cNvPr id="1517" name="Shape 1517"/>
          <p:cNvSpPr/>
          <p:nvPr/>
        </p:nvSpPr>
        <p:spPr>
          <a:xfrm>
            <a:off x="8115136" y="4288239"/>
            <a:ext cx="3441613" cy="2099169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집결 시간 동안 해산 버튼을 사용하여 집결 공격 명령을 취소 할 수 있습니다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집결 시간이 지나서 병사가 이동 하는 도중에는 해산이 불가능 합니다(버튼을 비활성화 처리 하여 해산이 불가능 하다는 표시를 해주도로 합니다)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※ 고급 아이템을 사용하여 개인이 회군은 가능 합니다.</a:t>
            </a:r>
          </a:p>
        </p:txBody>
      </p:sp>
      <p:sp>
        <p:nvSpPr>
          <p:cNvPr id="1518" name="Shape 1518"/>
          <p:cNvSpPr/>
          <p:nvPr/>
        </p:nvSpPr>
        <p:spPr>
          <a:xfrm>
            <a:off x="4400194" y="5017498"/>
            <a:ext cx="3407290" cy="609661"/>
          </a:xfrm>
          <a:prstGeom prst="roundRect">
            <a:avLst>
              <a:gd fmla="val 7408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9" name="Shape 1519"/>
          <p:cNvSpPr/>
          <p:nvPr/>
        </p:nvSpPr>
        <p:spPr>
          <a:xfrm>
            <a:off x="5059478" y="5132419"/>
            <a:ext cx="2505814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과학 기술연구로 더 많은 집결 인원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을 증가 시킬 수 있습니다</a:t>
            </a:r>
          </a:p>
        </p:txBody>
      </p:sp>
      <p:sp>
        <p:nvSpPr>
          <p:cNvPr id="1520" name="Shape 1520"/>
          <p:cNvSpPr/>
          <p:nvPr/>
        </p:nvSpPr>
        <p:spPr>
          <a:xfrm>
            <a:off x="4453983" y="5063676"/>
            <a:ext cx="534390" cy="525773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1" name="Shape 15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91258" y="5106144"/>
            <a:ext cx="474055" cy="4765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2" name="Shape 1522"/>
          <p:cNvCxnSpPr>
            <a:stCxn id="1472" idx="3"/>
            <a:endCxn id="1517" idx="1"/>
          </p:cNvCxnSpPr>
          <p:nvPr/>
        </p:nvCxnSpPr>
        <p:spPr>
          <a:xfrm flipH="1" rot="10800000">
            <a:off x="6858000" y="5337798"/>
            <a:ext cx="1257000" cy="8859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Shape 1528"/>
          <p:cNvSpPr/>
          <p:nvPr/>
        </p:nvSpPr>
        <p:spPr>
          <a:xfrm>
            <a:off x="4336028" y="241187"/>
            <a:ext cx="3520800" cy="6234599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9" name="Shape 1529"/>
          <p:cNvSpPr/>
          <p:nvPr/>
        </p:nvSpPr>
        <p:spPr>
          <a:xfrm>
            <a:off x="4336028" y="241187"/>
            <a:ext cx="3520800" cy="374699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전쟁</a:t>
            </a:r>
          </a:p>
        </p:txBody>
      </p:sp>
      <p:sp>
        <p:nvSpPr>
          <p:cNvPr id="1530" name="Shape 1530"/>
          <p:cNvSpPr/>
          <p:nvPr/>
        </p:nvSpPr>
        <p:spPr>
          <a:xfrm>
            <a:off x="4336028" y="5971594"/>
            <a:ext cx="3520800" cy="504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1" name="Shape 1531"/>
          <p:cNvSpPr/>
          <p:nvPr/>
        </p:nvSpPr>
        <p:spPr>
          <a:xfrm>
            <a:off x="4336028" y="1054437"/>
            <a:ext cx="3520800" cy="1273800"/>
          </a:xfrm>
          <a:prstGeom prst="roundRect">
            <a:avLst>
              <a:gd fmla="val 877" name="adj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12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3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2" name="Shape 1532"/>
          <p:cNvSpPr/>
          <p:nvPr/>
        </p:nvSpPr>
        <p:spPr>
          <a:xfrm>
            <a:off x="4383769" y="6022512"/>
            <a:ext cx="415800" cy="4158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</a:t>
            </a:r>
          </a:p>
        </p:txBody>
      </p:sp>
      <p:sp>
        <p:nvSpPr>
          <p:cNvPr id="1533" name="Shape 1533"/>
          <p:cNvSpPr txBox="1"/>
          <p:nvPr/>
        </p:nvSpPr>
        <p:spPr>
          <a:xfrm>
            <a:off x="584420" y="667910"/>
            <a:ext cx="33252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전쟁 공격, 방어 정보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공격자, 방어자의 오픈 월드 이동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공격자, 방어자를 선택 시 오픈 월드 도시 좌표로 이동을 하게 되어집니다.</a:t>
            </a:r>
          </a:p>
        </p:txBody>
      </p:sp>
      <p:sp>
        <p:nvSpPr>
          <p:cNvPr id="1534" name="Shape 1534"/>
          <p:cNvSpPr/>
          <p:nvPr/>
        </p:nvSpPr>
        <p:spPr>
          <a:xfrm>
            <a:off x="215537" y="142594"/>
            <a:ext cx="319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전쟁_ 집결 공격 시작(1)</a:t>
            </a:r>
          </a:p>
        </p:txBody>
      </p:sp>
      <p:cxnSp>
        <p:nvCxnSpPr>
          <p:cNvPr id="1535" name="Shape 1535"/>
          <p:cNvCxnSpPr/>
          <p:nvPr/>
        </p:nvCxnSpPr>
        <p:spPr>
          <a:xfrm>
            <a:off x="251491" y="521256"/>
            <a:ext cx="2475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536" name="Shape 1536"/>
          <p:cNvSpPr/>
          <p:nvPr/>
        </p:nvSpPr>
        <p:spPr>
          <a:xfrm>
            <a:off x="4391100" y="1068587"/>
            <a:ext cx="909300" cy="1229699"/>
          </a:xfrm>
          <a:prstGeom prst="roundRect">
            <a:avLst>
              <a:gd fmla="val 763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7" name="Shape 1537"/>
          <p:cNvPicPr preferRelativeResize="0"/>
          <p:nvPr/>
        </p:nvPicPr>
        <p:blipFill rotWithShape="1">
          <a:blip r:embed="rId3">
            <a:alphaModFix/>
          </a:blip>
          <a:srcRect b="14558" l="20160" r="9909" t="17824"/>
          <a:stretch/>
        </p:blipFill>
        <p:spPr>
          <a:xfrm>
            <a:off x="4502942" y="1218179"/>
            <a:ext cx="712800" cy="68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8" name="Shape 1538"/>
          <p:cNvCxnSpPr/>
          <p:nvPr/>
        </p:nvCxnSpPr>
        <p:spPr>
          <a:xfrm>
            <a:off x="4391100" y="1916322"/>
            <a:ext cx="909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descr="http://cfile237.uf.daum.net/image/2141EF37536C9632195643" id="1539" name="Shape 15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5307" y="1949963"/>
            <a:ext cx="142200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Shape 1540"/>
          <p:cNvSpPr/>
          <p:nvPr/>
        </p:nvSpPr>
        <p:spPr>
          <a:xfrm>
            <a:off x="4561423" y="1909925"/>
            <a:ext cx="6525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150,999</a:t>
            </a:r>
          </a:p>
        </p:txBody>
      </p:sp>
      <p:sp>
        <p:nvSpPr>
          <p:cNvPr id="1541" name="Shape 1541"/>
          <p:cNvSpPr/>
          <p:nvPr/>
        </p:nvSpPr>
        <p:spPr>
          <a:xfrm>
            <a:off x="4517151" y="1933582"/>
            <a:ext cx="6786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쵸쵸쵸쵸….</a:t>
            </a:r>
          </a:p>
        </p:txBody>
      </p:sp>
      <p:sp>
        <p:nvSpPr>
          <p:cNvPr id="1542" name="Shape 1542"/>
          <p:cNvSpPr/>
          <p:nvPr/>
        </p:nvSpPr>
        <p:spPr>
          <a:xfrm>
            <a:off x="4487369" y="1053216"/>
            <a:ext cx="6975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공격도시</a:t>
            </a:r>
          </a:p>
        </p:txBody>
      </p:sp>
      <p:sp>
        <p:nvSpPr>
          <p:cNvPr id="1543" name="Shape 1543"/>
          <p:cNvSpPr/>
          <p:nvPr/>
        </p:nvSpPr>
        <p:spPr>
          <a:xfrm>
            <a:off x="5355332" y="1084812"/>
            <a:ext cx="2435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부대장 : (ATU)쵸쵸쵸쵸쵸쵸쵸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군단 :     20</a:t>
            </a:r>
          </a:p>
        </p:txBody>
      </p:sp>
      <p:sp>
        <p:nvSpPr>
          <p:cNvPr id="1544" name="Shape 1544"/>
          <p:cNvSpPr/>
          <p:nvPr/>
        </p:nvSpPr>
        <p:spPr>
          <a:xfrm>
            <a:off x="5469632" y="1698031"/>
            <a:ext cx="2264400" cy="240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집결 행군 중: 00:04:02</a:t>
            </a:r>
          </a:p>
        </p:txBody>
      </p:sp>
      <p:sp>
        <p:nvSpPr>
          <p:cNvPr id="1545" name="Shape 1545"/>
          <p:cNvSpPr/>
          <p:nvPr/>
        </p:nvSpPr>
        <p:spPr>
          <a:xfrm>
            <a:off x="5479023" y="1703921"/>
            <a:ext cx="359700" cy="224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12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3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6" name="Shape 1546"/>
          <p:cNvSpPr/>
          <p:nvPr/>
        </p:nvSpPr>
        <p:spPr>
          <a:xfrm>
            <a:off x="5469632" y="2005876"/>
            <a:ext cx="2264400" cy="240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부대: 0 / 132,000</a:t>
            </a:r>
          </a:p>
        </p:txBody>
      </p:sp>
      <p:sp>
        <p:nvSpPr>
          <p:cNvPr id="1547" name="Shape 1547"/>
          <p:cNvSpPr/>
          <p:nvPr/>
        </p:nvSpPr>
        <p:spPr>
          <a:xfrm>
            <a:off x="5479023" y="2011766"/>
            <a:ext cx="359700" cy="224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FB75F"/>
              </a:gs>
              <a:gs pos="50000">
                <a:srgbClr val="6EB141"/>
              </a:gs>
              <a:gs pos="100000">
                <a:srgbClr val="5FA134"/>
              </a:gs>
            </a:gsLst>
            <a:lin ang="5400012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3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8" name="Shape 1548"/>
          <p:cNvSpPr/>
          <p:nvPr/>
        </p:nvSpPr>
        <p:spPr>
          <a:xfrm>
            <a:off x="4405076" y="3717812"/>
            <a:ext cx="3407399" cy="609600"/>
          </a:xfrm>
          <a:prstGeom prst="roundRect">
            <a:avLst>
              <a:gd fmla="val 7408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9" name="Shape 1549"/>
          <p:cNvSpPr/>
          <p:nvPr/>
        </p:nvSpPr>
        <p:spPr>
          <a:xfrm>
            <a:off x="4457196" y="3762467"/>
            <a:ext cx="534300" cy="52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0" name="Shape 1550"/>
          <p:cNvSpPr/>
          <p:nvPr/>
        </p:nvSpPr>
        <p:spPr>
          <a:xfrm>
            <a:off x="4524880" y="3828276"/>
            <a:ext cx="400800" cy="369000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12" scaled="0"/>
          </a:gradFill>
          <a:ln cap="flat" cmpd="sng" w="9525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1" name="Shape 1551"/>
          <p:cNvSpPr/>
          <p:nvPr/>
        </p:nvSpPr>
        <p:spPr>
          <a:xfrm>
            <a:off x="5071266" y="3845796"/>
            <a:ext cx="2656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이미 집결 행군을 시작하여 집결에 참여 할 수 없습니다.</a:t>
            </a:r>
          </a:p>
        </p:txBody>
      </p:sp>
      <p:sp>
        <p:nvSpPr>
          <p:cNvPr id="1552" name="Shape 1552"/>
          <p:cNvSpPr/>
          <p:nvPr/>
        </p:nvSpPr>
        <p:spPr>
          <a:xfrm>
            <a:off x="4402430" y="4368555"/>
            <a:ext cx="3407400" cy="609600"/>
          </a:xfrm>
          <a:prstGeom prst="roundRect">
            <a:avLst>
              <a:gd fmla="val 7408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3" name="Shape 1553"/>
          <p:cNvSpPr/>
          <p:nvPr/>
        </p:nvSpPr>
        <p:spPr>
          <a:xfrm>
            <a:off x="4454551" y="4413207"/>
            <a:ext cx="534300" cy="52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4" name="Shape 1554"/>
          <p:cNvSpPr/>
          <p:nvPr/>
        </p:nvSpPr>
        <p:spPr>
          <a:xfrm>
            <a:off x="4522235" y="4479017"/>
            <a:ext cx="400800" cy="369000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12" scaled="0"/>
          </a:gradFill>
          <a:ln cap="flat" cmpd="sng" w="9525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5" name="Shape 1555"/>
          <p:cNvSpPr/>
          <p:nvPr/>
        </p:nvSpPr>
        <p:spPr>
          <a:xfrm>
            <a:off x="5061714" y="4529835"/>
            <a:ext cx="2663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이미 집결 행군을 시작하여 집결에 참여 할 수 없습니다.</a:t>
            </a:r>
          </a:p>
        </p:txBody>
      </p:sp>
      <p:pic>
        <p:nvPicPr>
          <p:cNvPr id="1556" name="Shape 15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40473" y="626945"/>
            <a:ext cx="3527999" cy="410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7" name="Shape 1557"/>
          <p:cNvSpPr/>
          <p:nvPr/>
        </p:nvSpPr>
        <p:spPr>
          <a:xfrm>
            <a:off x="5839023" y="661935"/>
            <a:ext cx="54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1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공격</a:t>
            </a:r>
          </a:p>
        </p:txBody>
      </p:sp>
      <p:sp>
        <p:nvSpPr>
          <p:cNvPr id="1558" name="Shape 1558"/>
          <p:cNvSpPr/>
          <p:nvPr/>
        </p:nvSpPr>
        <p:spPr>
          <a:xfrm>
            <a:off x="4383769" y="2376549"/>
            <a:ext cx="3407400" cy="619800"/>
          </a:xfrm>
          <a:prstGeom prst="roundRect">
            <a:avLst>
              <a:gd fmla="val 7408" name="adj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9" name="Shape 1559"/>
          <p:cNvSpPr/>
          <p:nvPr/>
        </p:nvSpPr>
        <p:spPr>
          <a:xfrm>
            <a:off x="4454551" y="2421202"/>
            <a:ext cx="534300" cy="52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0" name="Shape 1560"/>
          <p:cNvPicPr preferRelativeResize="0"/>
          <p:nvPr/>
        </p:nvPicPr>
        <p:blipFill rotWithShape="1">
          <a:blip r:embed="rId6">
            <a:alphaModFix/>
          </a:blip>
          <a:srcRect b="47052" l="0" r="31549" t="2607"/>
          <a:stretch/>
        </p:blipFill>
        <p:spPr>
          <a:xfrm>
            <a:off x="4334892" y="2388238"/>
            <a:ext cx="6525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1" name="Shape 1561"/>
          <p:cNvSpPr/>
          <p:nvPr/>
        </p:nvSpPr>
        <p:spPr>
          <a:xfrm>
            <a:off x="6673600" y="2437800"/>
            <a:ext cx="689400" cy="499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집결지 도착</a:t>
            </a:r>
          </a:p>
        </p:txBody>
      </p:sp>
      <p:sp>
        <p:nvSpPr>
          <p:cNvPr id="1562" name="Shape 1562"/>
          <p:cNvSpPr/>
          <p:nvPr/>
        </p:nvSpPr>
        <p:spPr>
          <a:xfrm>
            <a:off x="5023653" y="2430324"/>
            <a:ext cx="1546800" cy="232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3" name="Shape 1563"/>
          <p:cNvSpPr/>
          <p:nvPr/>
        </p:nvSpPr>
        <p:spPr>
          <a:xfrm>
            <a:off x="5023653" y="2696466"/>
            <a:ext cx="1546800" cy="232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4" name="Shape 1564"/>
          <p:cNvSpPr/>
          <p:nvPr/>
        </p:nvSpPr>
        <p:spPr>
          <a:xfrm>
            <a:off x="5002421" y="2425163"/>
            <a:ext cx="143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(ATU)쵸쵸쵸쵸쵸쵸쵸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부대 : 6,706</a:t>
            </a:r>
          </a:p>
        </p:txBody>
      </p:sp>
      <p:sp>
        <p:nvSpPr>
          <p:cNvPr id="1565" name="Shape 1565"/>
          <p:cNvSpPr/>
          <p:nvPr/>
        </p:nvSpPr>
        <p:spPr>
          <a:xfrm flipH="1" rot="10800000">
            <a:off x="7410267" y="2523257"/>
            <a:ext cx="317700" cy="3657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474747"/>
              </a:gs>
              <a:gs pos="50000">
                <a:schemeClr val="dk1"/>
              </a:gs>
              <a:gs pos="100000">
                <a:schemeClr val="dk1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6" name="Shape 1566"/>
          <p:cNvSpPr/>
          <p:nvPr/>
        </p:nvSpPr>
        <p:spPr>
          <a:xfrm>
            <a:off x="4383769" y="3041341"/>
            <a:ext cx="3407400" cy="619799"/>
          </a:xfrm>
          <a:prstGeom prst="roundRect">
            <a:avLst>
              <a:gd fmla="val 7408" name="adj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7" name="Shape 1567"/>
          <p:cNvSpPr/>
          <p:nvPr/>
        </p:nvSpPr>
        <p:spPr>
          <a:xfrm>
            <a:off x="4454551" y="3085997"/>
            <a:ext cx="534300" cy="52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8" name="Shape 1568"/>
          <p:cNvPicPr preferRelativeResize="0"/>
          <p:nvPr/>
        </p:nvPicPr>
        <p:blipFill rotWithShape="1">
          <a:blip r:embed="rId6">
            <a:alphaModFix/>
          </a:blip>
          <a:srcRect b="47052" l="0" r="31549" t="2607"/>
          <a:stretch/>
        </p:blipFill>
        <p:spPr>
          <a:xfrm>
            <a:off x="4334892" y="3053031"/>
            <a:ext cx="652500" cy="620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9" name="Shape 1569"/>
          <p:cNvSpPr/>
          <p:nvPr/>
        </p:nvSpPr>
        <p:spPr>
          <a:xfrm>
            <a:off x="6673600" y="3102591"/>
            <a:ext cx="689400" cy="49979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이동중</a:t>
            </a:r>
          </a:p>
        </p:txBody>
      </p:sp>
      <p:sp>
        <p:nvSpPr>
          <p:cNvPr id="1570" name="Shape 1570"/>
          <p:cNvSpPr/>
          <p:nvPr/>
        </p:nvSpPr>
        <p:spPr>
          <a:xfrm>
            <a:off x="5023653" y="3095116"/>
            <a:ext cx="1546800" cy="23219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1" name="Shape 1571"/>
          <p:cNvSpPr/>
          <p:nvPr/>
        </p:nvSpPr>
        <p:spPr>
          <a:xfrm>
            <a:off x="5023653" y="3361257"/>
            <a:ext cx="1546800" cy="232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2" name="Shape 1572"/>
          <p:cNvSpPr/>
          <p:nvPr/>
        </p:nvSpPr>
        <p:spPr>
          <a:xfrm>
            <a:off x="5002421" y="3089956"/>
            <a:ext cx="1433400" cy="523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(ATU)쵸쵸쵸쵸쵸쵸쵸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부대 : 100,000</a:t>
            </a:r>
          </a:p>
        </p:txBody>
      </p:sp>
      <p:sp>
        <p:nvSpPr>
          <p:cNvPr id="1573" name="Shape 1573"/>
          <p:cNvSpPr/>
          <p:nvPr/>
        </p:nvSpPr>
        <p:spPr>
          <a:xfrm flipH="1" rot="10800000">
            <a:off x="7410267" y="3188050"/>
            <a:ext cx="317700" cy="3657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474747"/>
              </a:gs>
              <a:gs pos="50000">
                <a:schemeClr val="dk1"/>
              </a:gs>
              <a:gs pos="100000">
                <a:schemeClr val="dk1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4" name="Shape 1574"/>
          <p:cNvSpPr/>
          <p:nvPr/>
        </p:nvSpPr>
        <p:spPr>
          <a:xfrm>
            <a:off x="435429" y="2740213"/>
            <a:ext cx="3407400" cy="619800"/>
          </a:xfrm>
          <a:prstGeom prst="roundRect">
            <a:avLst>
              <a:gd fmla="val 7408" name="adj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5" name="Shape 1575"/>
          <p:cNvSpPr/>
          <p:nvPr/>
        </p:nvSpPr>
        <p:spPr>
          <a:xfrm>
            <a:off x="506212" y="2784866"/>
            <a:ext cx="534300" cy="52589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6" name="Shape 1576"/>
          <p:cNvPicPr preferRelativeResize="0"/>
          <p:nvPr/>
        </p:nvPicPr>
        <p:blipFill rotWithShape="1">
          <a:blip r:embed="rId6">
            <a:alphaModFix/>
          </a:blip>
          <a:srcRect b="47052" l="0" r="31549" t="2607"/>
          <a:stretch/>
        </p:blipFill>
        <p:spPr>
          <a:xfrm>
            <a:off x="386553" y="2751900"/>
            <a:ext cx="6525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7" name="Shape 1577"/>
          <p:cNvSpPr/>
          <p:nvPr/>
        </p:nvSpPr>
        <p:spPr>
          <a:xfrm>
            <a:off x="2725259" y="2801464"/>
            <a:ext cx="689400" cy="499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 중</a:t>
            </a:r>
          </a:p>
        </p:txBody>
      </p:sp>
      <p:sp>
        <p:nvSpPr>
          <p:cNvPr id="1578" name="Shape 1578"/>
          <p:cNvSpPr/>
          <p:nvPr/>
        </p:nvSpPr>
        <p:spPr>
          <a:xfrm>
            <a:off x="1075315" y="2793988"/>
            <a:ext cx="1546799" cy="232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9" name="Shape 1579"/>
          <p:cNvSpPr/>
          <p:nvPr/>
        </p:nvSpPr>
        <p:spPr>
          <a:xfrm>
            <a:off x="1075315" y="3060130"/>
            <a:ext cx="1546799" cy="23219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0" name="Shape 1580"/>
          <p:cNvSpPr/>
          <p:nvPr/>
        </p:nvSpPr>
        <p:spPr>
          <a:xfrm>
            <a:off x="1054082" y="2788825"/>
            <a:ext cx="1507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(ATU)쵸쵸쵸쵸쵸쵸쵸1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부대 : 6,706</a:t>
            </a:r>
          </a:p>
        </p:txBody>
      </p:sp>
      <p:sp>
        <p:nvSpPr>
          <p:cNvPr id="1581" name="Shape 1581"/>
          <p:cNvSpPr/>
          <p:nvPr/>
        </p:nvSpPr>
        <p:spPr>
          <a:xfrm flipH="1" rot="10800000">
            <a:off x="3461930" y="2886921"/>
            <a:ext cx="317700" cy="3657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474747"/>
              </a:gs>
              <a:gs pos="50000">
                <a:schemeClr val="dk1"/>
              </a:gs>
              <a:gs pos="100000">
                <a:schemeClr val="dk1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2" name="Shape 1582"/>
          <p:cNvSpPr/>
          <p:nvPr/>
        </p:nvSpPr>
        <p:spPr>
          <a:xfrm>
            <a:off x="414554" y="3434064"/>
            <a:ext cx="311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집결지에 도착하여 집결 행군을 시작한 부대</a:t>
            </a:r>
          </a:p>
        </p:txBody>
      </p:sp>
      <p:pic>
        <p:nvPicPr>
          <p:cNvPr descr="https://openclipart.org/image/2400px/svg_to_png/202776/pawn.png" id="1583" name="Shape 158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04276" y="1444349"/>
            <a:ext cx="124800" cy="1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4" name="Shape 1584"/>
          <p:cNvSpPr/>
          <p:nvPr/>
        </p:nvSpPr>
        <p:spPr>
          <a:xfrm>
            <a:off x="8381782" y="120364"/>
            <a:ext cx="3441600" cy="20991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부대장 : 집결을 진행한 영주의 닉네임 입니다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군단 : 군단은 몇 명의 연맹원들이 집결 하고 있는지에 대한 정보 입니다.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집결 행군 중 : 목표 도착 시간을 표기 합니다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부대 : 집결 중인 부대 정보 입니다(나의 병사 정보 + 연맹원들이 집결 시 부대 정보를 확인 할 수 있습니다.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※ 연맹 과학 기술을 연구 하여 부대 MAX 증가 및 집결 인원을 상승 시킬 수 있습니다</a:t>
            </a:r>
          </a:p>
        </p:txBody>
      </p:sp>
      <p:cxnSp>
        <p:nvCxnSpPr>
          <p:cNvPr id="1585" name="Shape 1585"/>
          <p:cNvCxnSpPr>
            <a:endCxn id="1584" idx="1"/>
          </p:cNvCxnSpPr>
          <p:nvPr/>
        </p:nvCxnSpPr>
        <p:spPr>
          <a:xfrm flipH="1" rot="10800000">
            <a:off x="7856782" y="1169914"/>
            <a:ext cx="525000" cy="3327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586" name="Shape 1586"/>
          <p:cNvSpPr/>
          <p:nvPr/>
        </p:nvSpPr>
        <p:spPr>
          <a:xfrm>
            <a:off x="8375631" y="2317039"/>
            <a:ext cx="3441600" cy="20991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최상단에 나의 부대 정보를 보여주도록 합니다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닉네임 정보  + 부대수를 확인 할 수 있습니다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집결 상태는 3개 타입이 존재 합니다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집결지 도착 상태 , 이동 중, 집결이 완료 되어진 상태에서 회군 시 확인 할 수 있습니다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▽ 표 기능은 다음페이지에서 확인 가능 합니다.</a:t>
            </a:r>
          </a:p>
        </p:txBody>
      </p:sp>
      <p:cxnSp>
        <p:nvCxnSpPr>
          <p:cNvPr id="1587" name="Shape 1587"/>
          <p:cNvCxnSpPr>
            <a:stCxn id="1561" idx="3"/>
            <a:endCxn id="1586" idx="1"/>
          </p:cNvCxnSpPr>
          <p:nvPr/>
        </p:nvCxnSpPr>
        <p:spPr>
          <a:xfrm>
            <a:off x="7363000" y="2687700"/>
            <a:ext cx="1012500" cy="6789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588" name="Shape 1588"/>
          <p:cNvSpPr/>
          <p:nvPr/>
        </p:nvSpPr>
        <p:spPr>
          <a:xfrm>
            <a:off x="8384592" y="4451098"/>
            <a:ext cx="3441600" cy="13113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집결 행군을 시작한 경우 참여 가능 슬롯에 텍스트를 표시.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영역을 터치해도 아무런 반응을 보이지 않는다.</a:t>
            </a:r>
          </a:p>
        </p:txBody>
      </p:sp>
      <p:cxnSp>
        <p:nvCxnSpPr>
          <p:cNvPr id="1589" name="Shape 1589"/>
          <p:cNvCxnSpPr>
            <a:stCxn id="1548" idx="3"/>
            <a:endCxn id="1588" idx="1"/>
          </p:cNvCxnSpPr>
          <p:nvPr/>
        </p:nvCxnSpPr>
        <p:spPr>
          <a:xfrm>
            <a:off x="7812476" y="4022612"/>
            <a:ext cx="572100" cy="10842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590" name="Shape 1590"/>
          <p:cNvCxnSpPr>
            <a:endCxn id="1588" idx="1"/>
          </p:cNvCxnSpPr>
          <p:nvPr/>
        </p:nvCxnSpPr>
        <p:spPr>
          <a:xfrm>
            <a:off x="7791192" y="4535548"/>
            <a:ext cx="593400" cy="5712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Shape 1596"/>
          <p:cNvSpPr/>
          <p:nvPr/>
        </p:nvSpPr>
        <p:spPr>
          <a:xfrm>
            <a:off x="4336028" y="241187"/>
            <a:ext cx="3520800" cy="6234599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7" name="Shape 1597"/>
          <p:cNvSpPr/>
          <p:nvPr/>
        </p:nvSpPr>
        <p:spPr>
          <a:xfrm>
            <a:off x="4336028" y="241187"/>
            <a:ext cx="3520800" cy="374699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전쟁</a:t>
            </a:r>
          </a:p>
        </p:txBody>
      </p:sp>
      <p:sp>
        <p:nvSpPr>
          <p:cNvPr id="1598" name="Shape 1598"/>
          <p:cNvSpPr/>
          <p:nvPr/>
        </p:nvSpPr>
        <p:spPr>
          <a:xfrm>
            <a:off x="4336028" y="5971594"/>
            <a:ext cx="3520800" cy="504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9" name="Shape 1599"/>
          <p:cNvSpPr/>
          <p:nvPr/>
        </p:nvSpPr>
        <p:spPr>
          <a:xfrm>
            <a:off x="4336028" y="1054437"/>
            <a:ext cx="3520800" cy="1273800"/>
          </a:xfrm>
          <a:prstGeom prst="roundRect">
            <a:avLst>
              <a:gd fmla="val 877" name="adj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12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3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0" name="Shape 1600"/>
          <p:cNvSpPr/>
          <p:nvPr/>
        </p:nvSpPr>
        <p:spPr>
          <a:xfrm>
            <a:off x="4383769" y="6022512"/>
            <a:ext cx="415800" cy="4158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</a:t>
            </a:r>
          </a:p>
        </p:txBody>
      </p:sp>
      <p:sp>
        <p:nvSpPr>
          <p:cNvPr id="1601" name="Shape 1601"/>
          <p:cNvSpPr txBox="1"/>
          <p:nvPr/>
        </p:nvSpPr>
        <p:spPr>
          <a:xfrm>
            <a:off x="584420" y="667910"/>
            <a:ext cx="33252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집결 소집자가 보는 ui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집결 참여자와 동일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해산을 할 수 있는 버튼이 존재한다.</a:t>
            </a:r>
          </a:p>
        </p:txBody>
      </p:sp>
      <p:sp>
        <p:nvSpPr>
          <p:cNvPr id="1602" name="Shape 1602"/>
          <p:cNvSpPr/>
          <p:nvPr/>
        </p:nvSpPr>
        <p:spPr>
          <a:xfrm>
            <a:off x="215537" y="142594"/>
            <a:ext cx="319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전쟁_ 집결 공격 시작(2)</a:t>
            </a:r>
          </a:p>
        </p:txBody>
      </p:sp>
      <p:cxnSp>
        <p:nvCxnSpPr>
          <p:cNvPr id="1603" name="Shape 1603"/>
          <p:cNvCxnSpPr/>
          <p:nvPr/>
        </p:nvCxnSpPr>
        <p:spPr>
          <a:xfrm>
            <a:off x="251491" y="521256"/>
            <a:ext cx="2475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604" name="Shape 1604"/>
          <p:cNvSpPr/>
          <p:nvPr/>
        </p:nvSpPr>
        <p:spPr>
          <a:xfrm>
            <a:off x="4391100" y="1068587"/>
            <a:ext cx="909300" cy="1229699"/>
          </a:xfrm>
          <a:prstGeom prst="roundRect">
            <a:avLst>
              <a:gd fmla="val 763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Shape 1605"/>
          <p:cNvPicPr preferRelativeResize="0"/>
          <p:nvPr/>
        </p:nvPicPr>
        <p:blipFill rotWithShape="1">
          <a:blip r:embed="rId3">
            <a:alphaModFix/>
          </a:blip>
          <a:srcRect b="14558" l="20160" r="9909" t="17824"/>
          <a:stretch/>
        </p:blipFill>
        <p:spPr>
          <a:xfrm>
            <a:off x="4502942" y="1218179"/>
            <a:ext cx="712800" cy="68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6" name="Shape 1606"/>
          <p:cNvCxnSpPr/>
          <p:nvPr/>
        </p:nvCxnSpPr>
        <p:spPr>
          <a:xfrm>
            <a:off x="4391100" y="1916322"/>
            <a:ext cx="909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descr="http://cfile237.uf.daum.net/image/2141EF37536C9632195643" id="1607" name="Shape 16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5307" y="1949963"/>
            <a:ext cx="142200" cy="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8" name="Shape 1608"/>
          <p:cNvSpPr/>
          <p:nvPr/>
        </p:nvSpPr>
        <p:spPr>
          <a:xfrm>
            <a:off x="4561423" y="1909925"/>
            <a:ext cx="6525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150,999</a:t>
            </a:r>
          </a:p>
        </p:txBody>
      </p:sp>
      <p:sp>
        <p:nvSpPr>
          <p:cNvPr id="1609" name="Shape 1609"/>
          <p:cNvSpPr/>
          <p:nvPr/>
        </p:nvSpPr>
        <p:spPr>
          <a:xfrm>
            <a:off x="4517151" y="1933582"/>
            <a:ext cx="6786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쵸쵸쵸쵸….</a:t>
            </a:r>
          </a:p>
        </p:txBody>
      </p:sp>
      <p:sp>
        <p:nvSpPr>
          <p:cNvPr id="1610" name="Shape 1610"/>
          <p:cNvSpPr/>
          <p:nvPr/>
        </p:nvSpPr>
        <p:spPr>
          <a:xfrm>
            <a:off x="4487369" y="1053216"/>
            <a:ext cx="6975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공격도시</a:t>
            </a:r>
          </a:p>
        </p:txBody>
      </p:sp>
      <p:sp>
        <p:nvSpPr>
          <p:cNvPr id="1611" name="Shape 1611"/>
          <p:cNvSpPr/>
          <p:nvPr/>
        </p:nvSpPr>
        <p:spPr>
          <a:xfrm>
            <a:off x="5355332" y="1084812"/>
            <a:ext cx="2435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부대장 : (ATU)쵸쵸쵸쵸쵸쵸쵸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군단 :     20</a:t>
            </a:r>
          </a:p>
        </p:txBody>
      </p:sp>
      <p:sp>
        <p:nvSpPr>
          <p:cNvPr id="1612" name="Shape 1612"/>
          <p:cNvSpPr/>
          <p:nvPr/>
        </p:nvSpPr>
        <p:spPr>
          <a:xfrm>
            <a:off x="5469632" y="1698031"/>
            <a:ext cx="2264400" cy="240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집결 행군 중: 00:04:02</a:t>
            </a:r>
          </a:p>
        </p:txBody>
      </p:sp>
      <p:sp>
        <p:nvSpPr>
          <p:cNvPr id="1613" name="Shape 1613"/>
          <p:cNvSpPr/>
          <p:nvPr/>
        </p:nvSpPr>
        <p:spPr>
          <a:xfrm>
            <a:off x="5479023" y="1703921"/>
            <a:ext cx="359700" cy="224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12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3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4" name="Shape 1614"/>
          <p:cNvSpPr/>
          <p:nvPr/>
        </p:nvSpPr>
        <p:spPr>
          <a:xfrm>
            <a:off x="5469632" y="2005876"/>
            <a:ext cx="2264400" cy="240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부대: 0 / 132,000</a:t>
            </a:r>
          </a:p>
        </p:txBody>
      </p:sp>
      <p:sp>
        <p:nvSpPr>
          <p:cNvPr id="1615" name="Shape 1615"/>
          <p:cNvSpPr/>
          <p:nvPr/>
        </p:nvSpPr>
        <p:spPr>
          <a:xfrm>
            <a:off x="5479023" y="2011766"/>
            <a:ext cx="359700" cy="224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FB75F"/>
              </a:gs>
              <a:gs pos="50000">
                <a:srgbClr val="6EB141"/>
              </a:gs>
              <a:gs pos="100000">
                <a:srgbClr val="5FA134"/>
              </a:gs>
            </a:gsLst>
            <a:lin ang="5400012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3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6" name="Shape 1616"/>
          <p:cNvSpPr/>
          <p:nvPr/>
        </p:nvSpPr>
        <p:spPr>
          <a:xfrm>
            <a:off x="4405076" y="3717812"/>
            <a:ext cx="3407399" cy="609600"/>
          </a:xfrm>
          <a:prstGeom prst="roundRect">
            <a:avLst>
              <a:gd fmla="val 7408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7" name="Shape 1617"/>
          <p:cNvSpPr/>
          <p:nvPr/>
        </p:nvSpPr>
        <p:spPr>
          <a:xfrm>
            <a:off x="4457196" y="3762467"/>
            <a:ext cx="534300" cy="52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8" name="Shape 1618"/>
          <p:cNvSpPr/>
          <p:nvPr/>
        </p:nvSpPr>
        <p:spPr>
          <a:xfrm>
            <a:off x="4524880" y="3828276"/>
            <a:ext cx="400800" cy="369000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12" scaled="0"/>
          </a:gradFill>
          <a:ln cap="flat" cmpd="sng" w="9525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9" name="Shape 1619"/>
          <p:cNvSpPr/>
          <p:nvPr/>
        </p:nvSpPr>
        <p:spPr>
          <a:xfrm>
            <a:off x="5071266" y="3845796"/>
            <a:ext cx="2656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이미 집결 행군을 시작하여 집결에 참여 할 수 없습니다.</a:t>
            </a:r>
          </a:p>
        </p:txBody>
      </p:sp>
      <p:sp>
        <p:nvSpPr>
          <p:cNvPr id="1620" name="Shape 1620"/>
          <p:cNvSpPr/>
          <p:nvPr/>
        </p:nvSpPr>
        <p:spPr>
          <a:xfrm>
            <a:off x="4402430" y="4368555"/>
            <a:ext cx="3407400" cy="609600"/>
          </a:xfrm>
          <a:prstGeom prst="roundRect">
            <a:avLst>
              <a:gd fmla="val 7408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1" name="Shape 1621"/>
          <p:cNvSpPr/>
          <p:nvPr/>
        </p:nvSpPr>
        <p:spPr>
          <a:xfrm>
            <a:off x="4454551" y="4413207"/>
            <a:ext cx="534300" cy="52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2" name="Shape 1622"/>
          <p:cNvSpPr/>
          <p:nvPr/>
        </p:nvSpPr>
        <p:spPr>
          <a:xfrm>
            <a:off x="4522235" y="4479017"/>
            <a:ext cx="400800" cy="369000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12" scaled="0"/>
          </a:gradFill>
          <a:ln cap="flat" cmpd="sng" w="9525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Shape 1623"/>
          <p:cNvSpPr/>
          <p:nvPr/>
        </p:nvSpPr>
        <p:spPr>
          <a:xfrm>
            <a:off x="5061714" y="4529835"/>
            <a:ext cx="2663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이미 집결 행군을 시작하여 집결에 참여 할 수 없습니다.</a:t>
            </a:r>
          </a:p>
        </p:txBody>
      </p:sp>
      <p:pic>
        <p:nvPicPr>
          <p:cNvPr id="1624" name="Shape 16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40473" y="626945"/>
            <a:ext cx="3527999" cy="410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25" name="Shape 1625"/>
          <p:cNvSpPr/>
          <p:nvPr/>
        </p:nvSpPr>
        <p:spPr>
          <a:xfrm>
            <a:off x="5839023" y="661935"/>
            <a:ext cx="54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1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공격</a:t>
            </a:r>
          </a:p>
        </p:txBody>
      </p:sp>
      <p:sp>
        <p:nvSpPr>
          <p:cNvPr id="1626" name="Shape 1626"/>
          <p:cNvSpPr/>
          <p:nvPr/>
        </p:nvSpPr>
        <p:spPr>
          <a:xfrm>
            <a:off x="4383769" y="2376549"/>
            <a:ext cx="3407400" cy="619800"/>
          </a:xfrm>
          <a:prstGeom prst="roundRect">
            <a:avLst>
              <a:gd fmla="val 7408" name="adj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7" name="Shape 1627"/>
          <p:cNvSpPr/>
          <p:nvPr/>
        </p:nvSpPr>
        <p:spPr>
          <a:xfrm>
            <a:off x="4454551" y="2421202"/>
            <a:ext cx="534300" cy="52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8" name="Shape 1628"/>
          <p:cNvPicPr preferRelativeResize="0"/>
          <p:nvPr/>
        </p:nvPicPr>
        <p:blipFill rotWithShape="1">
          <a:blip r:embed="rId6">
            <a:alphaModFix/>
          </a:blip>
          <a:srcRect b="47052" l="0" r="31549" t="2607"/>
          <a:stretch/>
        </p:blipFill>
        <p:spPr>
          <a:xfrm>
            <a:off x="4334892" y="2388238"/>
            <a:ext cx="6525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9" name="Shape 1629"/>
          <p:cNvSpPr/>
          <p:nvPr/>
        </p:nvSpPr>
        <p:spPr>
          <a:xfrm>
            <a:off x="6673600" y="2437800"/>
            <a:ext cx="689400" cy="499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 중</a:t>
            </a:r>
          </a:p>
        </p:txBody>
      </p:sp>
      <p:sp>
        <p:nvSpPr>
          <p:cNvPr id="1630" name="Shape 1630"/>
          <p:cNvSpPr/>
          <p:nvPr/>
        </p:nvSpPr>
        <p:spPr>
          <a:xfrm>
            <a:off x="5023653" y="2430324"/>
            <a:ext cx="1546800" cy="232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1" name="Shape 1631"/>
          <p:cNvSpPr/>
          <p:nvPr/>
        </p:nvSpPr>
        <p:spPr>
          <a:xfrm>
            <a:off x="5023653" y="2696466"/>
            <a:ext cx="1546800" cy="232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2" name="Shape 1632"/>
          <p:cNvSpPr/>
          <p:nvPr/>
        </p:nvSpPr>
        <p:spPr>
          <a:xfrm>
            <a:off x="5002421" y="2425163"/>
            <a:ext cx="143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(ATU)쵸쵸쵸쵸쵸쵸쵸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부대 : 6,706</a:t>
            </a:r>
          </a:p>
        </p:txBody>
      </p:sp>
      <p:sp>
        <p:nvSpPr>
          <p:cNvPr id="1633" name="Shape 1633"/>
          <p:cNvSpPr/>
          <p:nvPr/>
        </p:nvSpPr>
        <p:spPr>
          <a:xfrm flipH="1" rot="10800000">
            <a:off x="7410267" y="2523257"/>
            <a:ext cx="317700" cy="3657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474747"/>
              </a:gs>
              <a:gs pos="50000">
                <a:schemeClr val="dk1"/>
              </a:gs>
              <a:gs pos="100000">
                <a:schemeClr val="dk1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4" name="Shape 1634"/>
          <p:cNvSpPr/>
          <p:nvPr/>
        </p:nvSpPr>
        <p:spPr>
          <a:xfrm>
            <a:off x="4383769" y="3041341"/>
            <a:ext cx="3407400" cy="619799"/>
          </a:xfrm>
          <a:prstGeom prst="roundRect">
            <a:avLst>
              <a:gd fmla="val 7408" name="adj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5" name="Shape 1635"/>
          <p:cNvSpPr/>
          <p:nvPr/>
        </p:nvSpPr>
        <p:spPr>
          <a:xfrm>
            <a:off x="4454551" y="3085997"/>
            <a:ext cx="534300" cy="52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6" name="Shape 1636"/>
          <p:cNvPicPr preferRelativeResize="0"/>
          <p:nvPr/>
        </p:nvPicPr>
        <p:blipFill rotWithShape="1">
          <a:blip r:embed="rId6">
            <a:alphaModFix/>
          </a:blip>
          <a:srcRect b="47052" l="0" r="31549" t="2607"/>
          <a:stretch/>
        </p:blipFill>
        <p:spPr>
          <a:xfrm>
            <a:off x="4334892" y="3053031"/>
            <a:ext cx="652500" cy="620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37" name="Shape 1637"/>
          <p:cNvSpPr/>
          <p:nvPr/>
        </p:nvSpPr>
        <p:spPr>
          <a:xfrm>
            <a:off x="6673600" y="3102591"/>
            <a:ext cx="689400" cy="49979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이동 중</a:t>
            </a:r>
          </a:p>
        </p:txBody>
      </p:sp>
      <p:sp>
        <p:nvSpPr>
          <p:cNvPr id="1638" name="Shape 1638"/>
          <p:cNvSpPr/>
          <p:nvPr/>
        </p:nvSpPr>
        <p:spPr>
          <a:xfrm>
            <a:off x="5023653" y="3095116"/>
            <a:ext cx="1546800" cy="23219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Shape 1639"/>
          <p:cNvSpPr/>
          <p:nvPr/>
        </p:nvSpPr>
        <p:spPr>
          <a:xfrm>
            <a:off x="5023653" y="3361257"/>
            <a:ext cx="1546800" cy="232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Shape 1640"/>
          <p:cNvSpPr/>
          <p:nvPr/>
        </p:nvSpPr>
        <p:spPr>
          <a:xfrm>
            <a:off x="5002421" y="3089956"/>
            <a:ext cx="1433400" cy="523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(ATU)쵸쵸쵸쵸쵸쵸쵸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부대 : 100,000</a:t>
            </a:r>
          </a:p>
        </p:txBody>
      </p:sp>
      <p:sp>
        <p:nvSpPr>
          <p:cNvPr id="1641" name="Shape 1641"/>
          <p:cNvSpPr/>
          <p:nvPr/>
        </p:nvSpPr>
        <p:spPr>
          <a:xfrm flipH="1" rot="10800000">
            <a:off x="7410267" y="3188050"/>
            <a:ext cx="317700" cy="3657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474747"/>
              </a:gs>
              <a:gs pos="50000">
                <a:schemeClr val="dk1"/>
              </a:gs>
              <a:gs pos="100000">
                <a:schemeClr val="dk1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openclipart.org/image/2400px/svg_to_png/202776/pawn.png" id="1642" name="Shape 16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04276" y="1444349"/>
            <a:ext cx="124800" cy="1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Shape 1643"/>
          <p:cNvSpPr/>
          <p:nvPr/>
        </p:nvSpPr>
        <p:spPr>
          <a:xfrm>
            <a:off x="8381782" y="120364"/>
            <a:ext cx="3441600" cy="20991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부대장 : 집결을 진행한 영주의 닉네임 입니다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군단 : 군단은 몇 명의 연맹원들이 집결 하고 있는지에 대한 정보 입니다.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집결 행군 중 : 목표 도착 시간을 표기 합니다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부대 : 집결 중인 부대 정보 입니다(나의 병사 정보 + 연맹원들이 집결 시 부대 정보를 확인 할 수 있습니다.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※ 연맹 과학 기술을 연구 하여 부대 MAX 증가 및 집결 인원을 상승 시킬 수 있습니다</a:t>
            </a:r>
          </a:p>
        </p:txBody>
      </p:sp>
      <p:cxnSp>
        <p:nvCxnSpPr>
          <p:cNvPr id="1644" name="Shape 1644"/>
          <p:cNvCxnSpPr>
            <a:endCxn id="1643" idx="1"/>
          </p:cNvCxnSpPr>
          <p:nvPr/>
        </p:nvCxnSpPr>
        <p:spPr>
          <a:xfrm flipH="1" rot="10800000">
            <a:off x="7856782" y="1169914"/>
            <a:ext cx="525000" cy="3327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645" name="Shape 1645"/>
          <p:cNvSpPr/>
          <p:nvPr/>
        </p:nvSpPr>
        <p:spPr>
          <a:xfrm>
            <a:off x="8375631" y="2317039"/>
            <a:ext cx="3441600" cy="20991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최상단에 나의 부대 정보를 보여주도록 합니다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닉네임 정보  + 부대수를 확인 할 수 있습니다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집결 상태는 3개 타입이 존재 합니다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집결지 도착 상태 , 이동 중, 집결이 완료 되어진 상태에서 회군 시 확인 할 수 있습니다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▽ 표 기능은 다음페이지에서 확인 가능 합니다.</a:t>
            </a:r>
          </a:p>
        </p:txBody>
      </p:sp>
      <p:cxnSp>
        <p:nvCxnSpPr>
          <p:cNvPr id="1646" name="Shape 1646"/>
          <p:cNvCxnSpPr>
            <a:stCxn id="1629" idx="3"/>
            <a:endCxn id="1645" idx="1"/>
          </p:cNvCxnSpPr>
          <p:nvPr/>
        </p:nvCxnSpPr>
        <p:spPr>
          <a:xfrm>
            <a:off x="7363000" y="2687700"/>
            <a:ext cx="1012500" cy="6789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647" name="Shape 1647"/>
          <p:cNvSpPr/>
          <p:nvPr/>
        </p:nvSpPr>
        <p:spPr>
          <a:xfrm>
            <a:off x="8384592" y="4451098"/>
            <a:ext cx="3441600" cy="13113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집결 행군을 시작한 경우 참여 가능 슬롯에 텍스트를 표시.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영역을 터치해도 아무런 반응을 보이지 않는다.</a:t>
            </a:r>
          </a:p>
        </p:txBody>
      </p:sp>
      <p:cxnSp>
        <p:nvCxnSpPr>
          <p:cNvPr id="1648" name="Shape 1648"/>
          <p:cNvCxnSpPr>
            <a:stCxn id="1616" idx="3"/>
            <a:endCxn id="1647" idx="1"/>
          </p:cNvCxnSpPr>
          <p:nvPr/>
        </p:nvCxnSpPr>
        <p:spPr>
          <a:xfrm>
            <a:off x="7812476" y="4022612"/>
            <a:ext cx="572100" cy="10842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649" name="Shape 1649"/>
          <p:cNvCxnSpPr>
            <a:endCxn id="1647" idx="1"/>
          </p:cNvCxnSpPr>
          <p:nvPr/>
        </p:nvCxnSpPr>
        <p:spPr>
          <a:xfrm>
            <a:off x="7791192" y="4535548"/>
            <a:ext cx="593400" cy="5712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650" name="Shape 1650"/>
          <p:cNvSpPr/>
          <p:nvPr/>
        </p:nvSpPr>
        <p:spPr>
          <a:xfrm>
            <a:off x="5551714" y="6069564"/>
            <a:ext cx="1306200" cy="308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12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3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회군 하기</a:t>
            </a:r>
          </a:p>
        </p:txBody>
      </p:sp>
      <p:grpSp>
        <p:nvGrpSpPr>
          <p:cNvPr id="1651" name="Shape 1651"/>
          <p:cNvGrpSpPr/>
          <p:nvPr/>
        </p:nvGrpSpPr>
        <p:grpSpPr>
          <a:xfrm>
            <a:off x="482895" y="1791546"/>
            <a:ext cx="3520934" cy="3808191"/>
            <a:chOff x="482895" y="2148599"/>
            <a:chExt cx="3520934" cy="3808191"/>
          </a:xfrm>
        </p:grpSpPr>
        <p:sp>
          <p:nvSpPr>
            <p:cNvPr id="1652" name="Shape 1652"/>
            <p:cNvSpPr/>
            <p:nvPr/>
          </p:nvSpPr>
          <p:spPr>
            <a:xfrm>
              <a:off x="485429" y="2182791"/>
              <a:ext cx="3518400" cy="3774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Shape 1653"/>
            <p:cNvSpPr/>
            <p:nvPr/>
          </p:nvSpPr>
          <p:spPr>
            <a:xfrm>
              <a:off x="482895" y="2148599"/>
              <a:ext cx="3520800" cy="37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집결 부대 회군</a:t>
              </a:r>
            </a:p>
          </p:txBody>
        </p:sp>
        <p:cxnSp>
          <p:nvCxnSpPr>
            <p:cNvPr id="1654" name="Shape 1654"/>
            <p:cNvCxnSpPr/>
            <p:nvPr/>
          </p:nvCxnSpPr>
          <p:spPr>
            <a:xfrm>
              <a:off x="482895" y="2539217"/>
              <a:ext cx="3520800" cy="0"/>
            </a:xfrm>
            <a:prstGeom prst="straightConnector1">
              <a:avLst/>
            </a:prstGeom>
            <a:noFill/>
            <a:ln cap="flat" cmpd="sng" w="19050">
              <a:solidFill>
                <a:srgbClr val="A1A1A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55" name="Shape 1655"/>
            <p:cNvSpPr/>
            <p:nvPr/>
          </p:nvSpPr>
          <p:spPr>
            <a:xfrm>
              <a:off x="588249" y="5443392"/>
              <a:ext cx="415800" cy="415800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12" scaled="0"/>
            </a:gradFill>
            <a:ln cap="flat" cmpd="sng" w="9525">
              <a:solidFill>
                <a:schemeClr val="accent3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←</a:t>
              </a:r>
            </a:p>
          </p:txBody>
        </p:sp>
        <p:sp>
          <p:nvSpPr>
            <p:cNvPr id="1656" name="Shape 1656"/>
            <p:cNvSpPr/>
            <p:nvPr/>
          </p:nvSpPr>
          <p:spPr>
            <a:xfrm>
              <a:off x="564320" y="2688038"/>
              <a:ext cx="3342600" cy="639300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rgbClr val="42719B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Shape 1657"/>
            <p:cNvSpPr/>
            <p:nvPr/>
          </p:nvSpPr>
          <p:spPr>
            <a:xfrm>
              <a:off x="651879" y="2749616"/>
              <a:ext cx="516300" cy="5163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Shape 1658"/>
            <p:cNvSpPr txBox="1"/>
            <p:nvPr/>
          </p:nvSpPr>
          <p:spPr>
            <a:xfrm>
              <a:off x="1189266" y="2688541"/>
              <a:ext cx="952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고급 회군</a:t>
              </a:r>
            </a:p>
          </p:txBody>
        </p:sp>
        <p:sp>
          <p:nvSpPr>
            <p:cNvPr id="1659" name="Shape 1659"/>
            <p:cNvSpPr txBox="1"/>
            <p:nvPr/>
          </p:nvSpPr>
          <p:spPr>
            <a:xfrm>
              <a:off x="1203462" y="2975633"/>
              <a:ext cx="16419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집결 부대를 회군 시킨다</a:t>
              </a:r>
            </a:p>
          </p:txBody>
        </p:sp>
        <p:sp>
          <p:nvSpPr>
            <p:cNvPr id="1660" name="Shape 1660"/>
            <p:cNvSpPr/>
            <p:nvPr/>
          </p:nvSpPr>
          <p:spPr>
            <a:xfrm>
              <a:off x="2956522" y="2768283"/>
              <a:ext cx="891000" cy="461400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rgbClr val="42719B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Shape 1661"/>
            <p:cNvSpPr/>
            <p:nvPr/>
          </p:nvSpPr>
          <p:spPr>
            <a:xfrm>
              <a:off x="564320" y="3476169"/>
              <a:ext cx="3342600" cy="639300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rgbClr val="42719B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Shape 1662"/>
            <p:cNvSpPr/>
            <p:nvPr/>
          </p:nvSpPr>
          <p:spPr>
            <a:xfrm>
              <a:off x="651879" y="3537746"/>
              <a:ext cx="516300" cy="5163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Shape 1663"/>
            <p:cNvSpPr txBox="1"/>
            <p:nvPr/>
          </p:nvSpPr>
          <p:spPr>
            <a:xfrm>
              <a:off x="1189266" y="3476671"/>
              <a:ext cx="952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고급 회군</a:t>
              </a:r>
            </a:p>
          </p:txBody>
        </p:sp>
        <p:sp>
          <p:nvSpPr>
            <p:cNvPr id="1664" name="Shape 1664"/>
            <p:cNvSpPr txBox="1"/>
            <p:nvPr/>
          </p:nvSpPr>
          <p:spPr>
            <a:xfrm>
              <a:off x="1203462" y="3763764"/>
              <a:ext cx="16419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집결 부대를 회군 시킨다</a:t>
              </a:r>
            </a:p>
          </p:txBody>
        </p:sp>
        <p:sp>
          <p:nvSpPr>
            <p:cNvPr id="1665" name="Shape 1665"/>
            <p:cNvSpPr/>
            <p:nvPr/>
          </p:nvSpPr>
          <p:spPr>
            <a:xfrm>
              <a:off x="2956522" y="3556414"/>
              <a:ext cx="891000" cy="461400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rgbClr val="42719B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Shape 1666"/>
            <p:cNvSpPr txBox="1"/>
            <p:nvPr/>
          </p:nvSpPr>
          <p:spPr>
            <a:xfrm>
              <a:off x="2948525" y="3580407"/>
              <a:ext cx="9669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구매 후 사용</a:t>
              </a:r>
            </a:p>
          </p:txBody>
        </p:sp>
        <p:sp>
          <p:nvSpPr>
            <p:cNvPr id="1667" name="Shape 1667"/>
            <p:cNvSpPr/>
            <p:nvPr/>
          </p:nvSpPr>
          <p:spPr>
            <a:xfrm>
              <a:off x="3065375" y="3815080"/>
              <a:ext cx="687000" cy="149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68" name="Shape 166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073858" y="3768192"/>
              <a:ext cx="191700" cy="190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9" name="Shape 1669"/>
            <p:cNvSpPr txBox="1"/>
            <p:nvPr/>
          </p:nvSpPr>
          <p:spPr>
            <a:xfrm>
              <a:off x="3219501" y="3768732"/>
              <a:ext cx="505199" cy="2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99999</a:t>
              </a:r>
            </a:p>
          </p:txBody>
        </p:sp>
        <p:sp>
          <p:nvSpPr>
            <p:cNvPr id="1670" name="Shape 1670"/>
            <p:cNvSpPr txBox="1"/>
            <p:nvPr/>
          </p:nvSpPr>
          <p:spPr>
            <a:xfrm>
              <a:off x="3155200" y="2799115"/>
              <a:ext cx="4539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사용</a:t>
              </a:r>
            </a:p>
          </p:txBody>
        </p:sp>
        <p:sp>
          <p:nvSpPr>
            <p:cNvPr id="1671" name="Shape 1671"/>
            <p:cNvSpPr/>
            <p:nvPr/>
          </p:nvSpPr>
          <p:spPr>
            <a:xfrm>
              <a:off x="3029410" y="3031257"/>
              <a:ext cx="687000" cy="149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72" name="Shape 167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045166" y="3001785"/>
              <a:ext cx="177300" cy="190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3" name="Shape 1673"/>
            <p:cNvSpPr txBox="1"/>
            <p:nvPr/>
          </p:nvSpPr>
          <p:spPr>
            <a:xfrm>
              <a:off x="3183536" y="2984908"/>
              <a:ext cx="505200" cy="2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99999</a:t>
              </a:r>
            </a:p>
          </p:txBody>
        </p:sp>
      </p:grpSp>
      <p:cxnSp>
        <p:nvCxnSpPr>
          <p:cNvPr id="1674" name="Shape 1674"/>
          <p:cNvCxnSpPr>
            <a:stCxn id="1650" idx="1"/>
            <a:endCxn id="1652" idx="3"/>
          </p:cNvCxnSpPr>
          <p:nvPr/>
        </p:nvCxnSpPr>
        <p:spPr>
          <a:xfrm rot="10800000">
            <a:off x="4003714" y="3712764"/>
            <a:ext cx="1548000" cy="25110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675" name="Shape 1675"/>
          <p:cNvSpPr/>
          <p:nvPr/>
        </p:nvSpPr>
        <p:spPr>
          <a:xfrm>
            <a:off x="482674" y="5825239"/>
            <a:ext cx="3441600" cy="7404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회군하기를 선택 할 경우 부대 회군을 할 수 있는 아이템을 사용하거나 즉시 구매 사용 할 수 있는 ui로 연결 된다.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/>
        </p:nvSpPr>
        <p:spPr>
          <a:xfrm>
            <a:off x="690464" y="0"/>
            <a:ext cx="173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전쟁 정의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1013624" y="369325"/>
            <a:ext cx="11178300" cy="48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전쟁 기능은 현재 진행 중인 연맹원들의 공격 및 방어 정보를 실시간으로 확인 할 수 있습니다.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solidFill>
                  <a:schemeClr val="dk1"/>
                </a:solidFill>
              </a:rPr>
              <a:t>공통 사항</a:t>
            </a:r>
          </a:p>
          <a:p>
            <a:pPr indent="-165100" lvl="2" marL="108585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lang="en-US" sz="1100">
                <a:solidFill>
                  <a:schemeClr val="dk1"/>
                </a:solidFill>
              </a:rPr>
              <a:t>현재 진행 중인 나와 연맹원의 모든 전쟁 정보를 실시간으로 보여줍니다.</a:t>
            </a:r>
          </a:p>
          <a:p>
            <a:pPr indent="-165100" lvl="2" marL="10858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lang="en-US" sz="1100">
                <a:solidFill>
                  <a:schemeClr val="dk1"/>
                </a:solidFill>
              </a:rPr>
              <a:t>연맹전쟁 UI를 보고 있는 동안 정보의 생성 및 삭제가 실시간으로 이루어져야 합니다.</a:t>
            </a:r>
          </a:p>
          <a:p>
            <a:pPr indent="-165100" lvl="2" marL="10858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lang="en-US" sz="1100">
                <a:solidFill>
                  <a:schemeClr val="dk1"/>
                </a:solidFill>
              </a:rPr>
              <a:t>메인 UI의 연맹 아이콘에 현재 몇 건의 연맹 전쟁이 있는지 실시간으로 갱신되어야 합니다.</a:t>
            </a:r>
          </a:p>
          <a:p>
            <a:pPr indent="-165100" lvl="2" marL="108585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lang="en-US" sz="1100">
                <a:solidFill>
                  <a:schemeClr val="dk1"/>
                </a:solidFill>
              </a:rPr>
              <a:t>도중에 회군하거나, 대상이 공격 불가능한 상태(이동하거나, 사라지거나, 전쟁보호 상태가 되었을 때)에도 더 이상 표시되지 않습니다. (전쟁기록에 저장x)</a:t>
            </a:r>
          </a:p>
          <a:p>
            <a:pPr indent="-165100" lvl="2" marL="108585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lang="en-US" sz="1100">
                <a:solidFill>
                  <a:schemeClr val="dk1"/>
                </a:solidFill>
              </a:rPr>
              <a:t>공격/방어가 완료되면, 더 이상 표시되지 않으며, 전쟁 기록에 기록을 저장합니다. (저장 정보는 7p 전쟁 기록 참고)</a:t>
            </a:r>
          </a:p>
          <a:p>
            <a:pPr indent="-165100" lvl="2" marL="108585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lang="en-US" sz="1100">
                <a:solidFill>
                  <a:schemeClr val="dk1"/>
                </a:solidFill>
              </a:rPr>
              <a:t>해당 연맹원이 연맹을 탈퇴하면 더 이상 표시되지 않습니다.</a:t>
            </a:r>
          </a:p>
          <a:p>
            <a:pPr indent="-165100" lvl="2" marL="108585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lang="en-US" sz="1100">
                <a:solidFill>
                  <a:schemeClr val="dk1"/>
                </a:solidFill>
              </a:rPr>
              <a:t>전쟁 중인 새로운 연맹원이 내 연맹에 가입하면, 진행 중이던 전쟁 정보가 연맹 전쟁에 즉시 업데이트 됩니다.</a:t>
            </a: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-16510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공격 정보</a:t>
            </a:r>
          </a:p>
          <a:p>
            <a:pPr indent="-165100" lvl="2" marL="1085850" marR="0" rtl="0" algn="l">
              <a:lnSpc>
                <a:spcPct val="150000"/>
              </a:lnSpc>
              <a:spcBef>
                <a:spcPts val="0"/>
              </a:spcBef>
              <a:buSzPct val="100000"/>
              <a:buFont typeface="Noto Sans Symbols"/>
              <a:buChar char="✓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연맹 공격 정보는 </a:t>
            </a:r>
            <a:r>
              <a:rPr b="0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공격 중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 개인 전투의 대한 정보 입니다</a:t>
            </a:r>
          </a:p>
          <a:p>
            <a:pPr indent="-165100" lvl="2" marL="1085850" marR="0" rtl="0" algn="l">
              <a:lnSpc>
                <a:spcPct val="150000"/>
              </a:lnSpc>
              <a:spcBef>
                <a:spcPts val="0"/>
              </a:spcBef>
              <a:buSzPct val="100000"/>
              <a:buFont typeface="Noto Sans Symbols"/>
              <a:buChar char="✓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나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혹은 </a:t>
            </a:r>
            <a:r>
              <a:rPr b="0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연맹원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들이 </a:t>
            </a:r>
            <a:r>
              <a:rPr b="0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공격을 진행 중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이면 연맹 공격 정보를 확인 할 수 있습니다.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방어 정보</a:t>
            </a:r>
          </a:p>
          <a:p>
            <a:pPr indent="-165100" lvl="2" marL="1085850" marR="0" rtl="0" algn="l">
              <a:lnSpc>
                <a:spcPct val="150000"/>
              </a:lnSpc>
              <a:spcBef>
                <a:spcPts val="0"/>
              </a:spcBef>
              <a:buSzPct val="100000"/>
              <a:buFont typeface="Noto Sans Symbols"/>
              <a:buChar char="✓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연맹 방어 정보는 </a:t>
            </a:r>
            <a:r>
              <a:rPr b="0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공격 받는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개인 전투의 대한 정보 입니다</a:t>
            </a:r>
          </a:p>
          <a:p>
            <a:pPr indent="-165100" lvl="2" marL="1085850" marR="0" rtl="0" algn="l">
              <a:lnSpc>
                <a:spcPct val="150000"/>
              </a:lnSpc>
              <a:spcBef>
                <a:spcPts val="0"/>
              </a:spcBef>
              <a:buSzPct val="100000"/>
              <a:buFont typeface="Noto Sans Symbols"/>
              <a:buChar char="✓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나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혹은 </a:t>
            </a:r>
            <a:r>
              <a:rPr b="0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연맹원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들이 </a:t>
            </a:r>
            <a:r>
              <a:rPr b="0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공격을 받는 중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이면 연맹 방어 정보를 확인 할 수 있습니다.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집결 공격 정보</a:t>
            </a:r>
          </a:p>
          <a:p>
            <a:pPr indent="-165100" lvl="2" marL="1085850" marR="0" rtl="0" algn="l">
              <a:lnSpc>
                <a:spcPct val="150000"/>
              </a:lnSpc>
              <a:spcBef>
                <a:spcPts val="0"/>
              </a:spcBef>
              <a:buSzPct val="100000"/>
              <a:buFont typeface="Noto Sans Symbols"/>
              <a:buChar char="✓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나, 혹은 연맹원들의 </a:t>
            </a:r>
            <a:r>
              <a:rPr b="0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집결공격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에 대한 정보를 확인 할 수 있습니다.</a:t>
            </a:r>
          </a:p>
          <a:p>
            <a:pPr indent="-165100" lvl="2" marL="1085850" marR="0" rtl="0" algn="l">
              <a:lnSpc>
                <a:spcPct val="150000"/>
              </a:lnSpc>
              <a:spcBef>
                <a:spcPts val="0"/>
              </a:spcBef>
              <a:buSzPct val="100000"/>
              <a:buFont typeface="Noto Sans Symbols"/>
              <a:buChar char="✓"/>
            </a:pPr>
            <a:r>
              <a:rPr b="0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나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혹은 </a:t>
            </a:r>
            <a:r>
              <a:rPr b="0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연맹원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들이 </a:t>
            </a:r>
            <a:r>
              <a:rPr b="0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집결 부대를 구성 중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이거나</a:t>
            </a:r>
            <a:r>
              <a:rPr b="0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집결 행군 중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이면 해당 집결 부대 및 공격 목표의 정보를 확인 할 수 있습니다. 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집결 방어 정보</a:t>
            </a:r>
          </a:p>
          <a:p>
            <a:pPr indent="-165100" lvl="2" marL="1085850" marR="0" rtl="0" algn="l">
              <a:lnSpc>
                <a:spcPct val="150000"/>
              </a:lnSpc>
              <a:spcBef>
                <a:spcPts val="0"/>
              </a:spcBef>
              <a:buSzPct val="100000"/>
              <a:buFont typeface="Noto Sans Symbols"/>
              <a:buChar char="✓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연맹원들이 </a:t>
            </a:r>
            <a:r>
              <a:rPr b="0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집결공격을 받는 것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에 대한 정보를 확인할 수 있습니다.</a:t>
            </a:r>
          </a:p>
          <a:p>
            <a:pPr indent="-165100" lvl="2" marL="1085850" marR="0" rtl="0" algn="l">
              <a:lnSpc>
                <a:spcPct val="150000"/>
              </a:lnSpc>
              <a:spcBef>
                <a:spcPts val="0"/>
              </a:spcBef>
              <a:buSzPct val="100000"/>
              <a:buFont typeface="Noto Sans Symbols"/>
              <a:buChar char="✓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개인 전투와 다르게 적 연맹원들이 병력을 구성 하여 </a:t>
            </a:r>
            <a:r>
              <a:rPr b="0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아군 연맹원의 도시를 공격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하는 세부 정보를 확인 할 수 있습니다.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/>
        </p:nvSpPr>
        <p:spPr>
          <a:xfrm>
            <a:off x="690464" y="289249"/>
            <a:ext cx="173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전쟁 정의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1013625" y="667897"/>
            <a:ext cx="10021800" cy="5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</a:rPr>
              <a:t>연맹 전쟁에 출력되는 조건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solidFill>
                  <a:schemeClr val="dk1"/>
                </a:solidFill>
              </a:rPr>
              <a:t>연맹 공격</a:t>
            </a:r>
          </a:p>
          <a:p>
            <a:pPr indent="-16510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1" lang="en-US" sz="1100">
                <a:solidFill>
                  <a:schemeClr val="dk1"/>
                </a:solidFill>
              </a:rPr>
              <a:t>나와 연맹원이 </a:t>
            </a:r>
            <a:r>
              <a:rPr b="1" lang="en-US" sz="1100">
                <a:solidFill>
                  <a:srgbClr val="FF0000"/>
                </a:solidFill>
              </a:rPr>
              <a:t>타운 공격 행군, 캠프 공격 행군, 자원지 공격 행군, 황성 공격 행군, 도시 공격 행군, 발리스타 공격 행군</a:t>
            </a:r>
            <a:r>
              <a:rPr b="1" lang="en-US" sz="1100">
                <a:solidFill>
                  <a:schemeClr val="dk1"/>
                </a:solidFill>
              </a:rPr>
              <a:t>을 진행 할 때.</a:t>
            </a:r>
          </a:p>
          <a:p>
            <a:pPr indent="-16510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1" lang="en-US" sz="1100">
                <a:solidFill>
                  <a:schemeClr val="dk1"/>
                </a:solidFill>
              </a:rPr>
              <a:t>단, 대상 오브젝트의 소유(점령)자가 없는 상태일 때에는 표시해주지 않습니다. 행군 도중 오브젝트에 소유자가 생겨도 표시해주지 않습니다.</a:t>
            </a: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rPr b="1" lang="en-US" sz="1100">
                <a:solidFill>
                  <a:schemeClr val="dk1"/>
                </a:solidFill>
              </a:rPr>
              <a:t> </a:t>
            </a:r>
          </a:p>
          <a:p>
            <a:pPr indent="-16510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100">
                <a:solidFill>
                  <a:schemeClr val="dk1"/>
                </a:solidFill>
              </a:rPr>
              <a:t>연맹 방어</a:t>
            </a:r>
          </a:p>
          <a:p>
            <a:pPr indent="-165100" lvl="2" marL="108585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1" lang="en-US" sz="1100">
                <a:solidFill>
                  <a:schemeClr val="dk1"/>
                </a:solidFill>
              </a:rPr>
              <a:t>나와 연맹원이 </a:t>
            </a:r>
            <a:r>
              <a:rPr b="1" lang="en-US" sz="1100">
                <a:solidFill>
                  <a:srgbClr val="FF0000"/>
                </a:solidFill>
              </a:rPr>
              <a:t>타운 공격 행군, 캠프 공격 행군, 자원지 공격 행군, 황성 공격 행군, 도시 공격 행군, 발리스타 공격 행군</a:t>
            </a:r>
            <a:r>
              <a:rPr b="1" lang="en-US" sz="1100">
                <a:solidFill>
                  <a:schemeClr val="dk1"/>
                </a:solidFill>
              </a:rPr>
              <a:t>의 </a:t>
            </a:r>
            <a:r>
              <a:rPr b="1" lang="en-US" sz="1100">
                <a:solidFill>
                  <a:srgbClr val="FF0000"/>
                </a:solidFill>
              </a:rPr>
              <a:t>대상</a:t>
            </a:r>
            <a:r>
              <a:rPr b="1" lang="en-US" sz="1100">
                <a:solidFill>
                  <a:schemeClr val="dk1"/>
                </a:solidFill>
              </a:rPr>
              <a:t>이 되었을 때.</a:t>
            </a: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rPr b="1" lang="en-US" sz="1100">
                <a:solidFill>
                  <a:schemeClr val="dk1"/>
                </a:solidFill>
              </a:rPr>
              <a:t> </a:t>
            </a:r>
          </a:p>
          <a:p>
            <a:pPr indent="-16510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100">
                <a:solidFill>
                  <a:schemeClr val="dk1"/>
                </a:solidFill>
              </a:rPr>
              <a:t>연맹 집결 공격</a:t>
            </a:r>
          </a:p>
          <a:p>
            <a:pPr indent="-16510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1" lang="en-US" sz="1100">
                <a:solidFill>
                  <a:schemeClr val="dk1"/>
                </a:solidFill>
              </a:rPr>
              <a:t>나와 연맹원이 </a:t>
            </a:r>
            <a:r>
              <a:rPr b="1" lang="en-US" sz="1100">
                <a:solidFill>
                  <a:srgbClr val="FF0000"/>
                </a:solidFill>
              </a:rPr>
              <a:t>타운 집결 &amp; 행군, 황성 공격 집결 &amp; 행군, 도시 공격 집결 &amp; 행군, 발리스타 공격 집결 &amp; 행군, 레이드 몬스터 공격 집결 &amp; 행군</a:t>
            </a:r>
            <a:r>
              <a:rPr b="1" lang="en-US" sz="1100">
                <a:solidFill>
                  <a:schemeClr val="dk1"/>
                </a:solidFill>
              </a:rPr>
              <a:t>을 진행 할 때.</a:t>
            </a: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rPr b="1" lang="en-US" sz="1100">
                <a:solidFill>
                  <a:schemeClr val="dk1"/>
                </a:solidFill>
              </a:rPr>
              <a:t> </a:t>
            </a:r>
          </a:p>
          <a:p>
            <a:pPr indent="-16510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100">
                <a:solidFill>
                  <a:schemeClr val="dk1"/>
                </a:solidFill>
              </a:rPr>
              <a:t>연맹 집결 방어</a:t>
            </a:r>
          </a:p>
          <a:p>
            <a:pPr indent="-16510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1" lang="en-US" sz="1100">
                <a:solidFill>
                  <a:schemeClr val="dk1"/>
                </a:solidFill>
              </a:rPr>
              <a:t>나와 연맹원이 </a:t>
            </a:r>
            <a:r>
              <a:rPr b="1" lang="en-US" sz="1100">
                <a:solidFill>
                  <a:srgbClr val="FF0000"/>
                </a:solidFill>
              </a:rPr>
              <a:t>타운 집결 &amp; 행군, 황성 공격 집결 &amp; 행군, 도시 공격 집결 &amp; 행군, 발리스타 공격 집결 &amp; 행군</a:t>
            </a:r>
            <a:r>
              <a:rPr b="1" lang="en-US" sz="1100">
                <a:solidFill>
                  <a:schemeClr val="dk1"/>
                </a:solidFill>
              </a:rPr>
              <a:t>의 </a:t>
            </a:r>
            <a:r>
              <a:rPr b="1" lang="en-US" sz="1100">
                <a:solidFill>
                  <a:srgbClr val="FF0000"/>
                </a:solidFill>
              </a:rPr>
              <a:t>대상</a:t>
            </a:r>
            <a:r>
              <a:rPr b="1" lang="en-US" sz="1100">
                <a:solidFill>
                  <a:schemeClr val="dk1"/>
                </a:solidFill>
              </a:rPr>
              <a:t>이 되었을 때.</a:t>
            </a:r>
          </a:p>
          <a:p>
            <a:pPr indent="0" lvl="0" marL="9144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-16510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100">
                <a:solidFill>
                  <a:schemeClr val="dk1"/>
                </a:solidFill>
              </a:rPr>
              <a:t>예외 사항</a:t>
            </a:r>
          </a:p>
          <a:p>
            <a:pPr indent="-16510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1" lang="en-US" sz="1100">
                <a:solidFill>
                  <a:schemeClr val="dk1"/>
                </a:solidFill>
              </a:rPr>
              <a:t>일반 및 집결 공격 시 대상자가 타운 이동했을 경우</a:t>
            </a:r>
          </a:p>
          <a:p>
            <a:pPr indent="-298450" lvl="3" marL="1828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b="1" lang="en-US" sz="1100">
                <a:solidFill>
                  <a:schemeClr val="dk1"/>
                </a:solidFill>
              </a:rPr>
              <a:t>부대가 목적 좌표에 도달할 때까지 정보 유지하다가 도착하는 순간 사라짐. (제공되는 목적지 좌표 변화 없음)</a:t>
            </a:r>
          </a:p>
          <a:p>
            <a:pPr indent="-16510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1" lang="en-US" sz="1100">
                <a:solidFill>
                  <a:schemeClr val="dk1"/>
                </a:solidFill>
              </a:rPr>
              <a:t>목적 좌표에 다른 타운이 들어왔을 경우</a:t>
            </a:r>
          </a:p>
          <a:p>
            <a:pPr indent="-298450" lvl="3" marL="1828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b="1" lang="en-US" sz="1100">
                <a:solidFill>
                  <a:schemeClr val="dk1"/>
                </a:solidFill>
              </a:rPr>
              <a:t>보여지는 정보 변화 없음. (행군 부대는 목적 좌표까지 이동 후 공격하지 않고 회군함)</a:t>
            </a:r>
          </a:p>
          <a:p>
            <a:pPr indent="-16510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1" lang="en-US" sz="1100">
                <a:solidFill>
                  <a:schemeClr val="dk1"/>
                </a:solidFill>
              </a:rPr>
              <a:t>목적 좌표에 다른 타운이 들어오고 연맹원이 해당 타운을 공격할 경우</a:t>
            </a:r>
          </a:p>
          <a:p>
            <a:pPr indent="-298450" lvl="3" marL="1828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b="1" lang="en-US" sz="1100">
                <a:solidFill>
                  <a:schemeClr val="dk1"/>
                </a:solidFill>
              </a:rPr>
              <a:t>기존 정보와는 별도의 새로운 연맹전쟁 정보로 등록</a:t>
            </a:r>
          </a:p>
          <a:p>
            <a:pPr indent="0" lvl="0" marL="13716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/>
        </p:nvSpPr>
        <p:spPr>
          <a:xfrm>
            <a:off x="690464" y="289248"/>
            <a:ext cx="29690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전쟁에 출력되는 정보</a:t>
            </a:r>
          </a:p>
        </p:txBody>
      </p:sp>
      <p:sp>
        <p:nvSpPr>
          <p:cNvPr id="198" name="Shape 198"/>
          <p:cNvSpPr txBox="1"/>
          <p:nvPr/>
        </p:nvSpPr>
        <p:spPr>
          <a:xfrm>
            <a:off x="1013625" y="667750"/>
            <a:ext cx="3696300" cy="60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</a:rPr>
              <a:t>개인 공격 시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-30480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200">
                <a:solidFill>
                  <a:schemeClr val="dk1"/>
                </a:solidFill>
              </a:rPr>
              <a:t>전투 타입 (공격)</a:t>
            </a:r>
          </a:p>
          <a:p>
            <a:pPr indent="-30480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200">
                <a:solidFill>
                  <a:schemeClr val="dk1"/>
                </a:solidFill>
              </a:rPr>
              <a:t>남은 행군 시간</a:t>
            </a:r>
          </a:p>
          <a:p>
            <a:pPr indent="-30480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200">
                <a:solidFill>
                  <a:schemeClr val="dk1"/>
                </a:solidFill>
              </a:rPr>
              <a:t>공격자 프로필 이미지</a:t>
            </a:r>
          </a:p>
          <a:p>
            <a:pPr indent="-30480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200">
                <a:solidFill>
                  <a:schemeClr val="dk1"/>
                </a:solidFill>
              </a:rPr>
              <a:t>공격자 연맹 약어</a:t>
            </a:r>
          </a:p>
          <a:p>
            <a:pPr indent="-30480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200">
                <a:solidFill>
                  <a:schemeClr val="dk1"/>
                </a:solidFill>
              </a:rPr>
              <a:t>공격자 닉네임</a:t>
            </a:r>
          </a:p>
          <a:p>
            <a:pPr indent="-30480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200">
                <a:solidFill>
                  <a:schemeClr val="dk1"/>
                </a:solidFill>
              </a:rPr>
              <a:t>공격자 타운 좌표</a:t>
            </a:r>
          </a:p>
          <a:p>
            <a:pPr indent="-30480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200">
                <a:solidFill>
                  <a:schemeClr val="dk1"/>
                </a:solidFill>
              </a:rPr>
              <a:t>피공격자 프로필 이미지</a:t>
            </a:r>
          </a:p>
          <a:p>
            <a:pPr indent="-30480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200">
                <a:solidFill>
                  <a:schemeClr val="dk1"/>
                </a:solidFill>
              </a:rPr>
              <a:t>피공격자 연맹 약어</a:t>
            </a:r>
          </a:p>
          <a:p>
            <a:pPr indent="-30480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200">
                <a:solidFill>
                  <a:schemeClr val="dk1"/>
                </a:solidFill>
              </a:rPr>
              <a:t>피공격자 닉네임</a:t>
            </a:r>
          </a:p>
          <a:p>
            <a:pPr indent="-30480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200">
                <a:solidFill>
                  <a:schemeClr val="dk1"/>
                </a:solidFill>
              </a:rPr>
              <a:t>피공격자 타운 좌표</a:t>
            </a:r>
          </a:p>
          <a:p>
            <a:pPr indent="-30480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200">
                <a:solidFill>
                  <a:schemeClr val="dk1"/>
                </a:solidFill>
              </a:rPr>
              <a:t>목표 오브젝트 이미지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99" name="Shape 199"/>
          <p:cNvSpPr txBox="1"/>
          <p:nvPr/>
        </p:nvSpPr>
        <p:spPr>
          <a:xfrm>
            <a:off x="5453800" y="667750"/>
            <a:ext cx="3696300" cy="60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</a:rPr>
              <a:t>개인 방어 시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-30480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200">
                <a:solidFill>
                  <a:schemeClr val="dk1"/>
                </a:solidFill>
              </a:rPr>
              <a:t>전투 타입 (방어)</a:t>
            </a:r>
          </a:p>
          <a:p>
            <a:pPr indent="-30480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200">
                <a:solidFill>
                  <a:schemeClr val="dk1"/>
                </a:solidFill>
              </a:rPr>
              <a:t>남은 행군 시간</a:t>
            </a:r>
          </a:p>
          <a:p>
            <a:pPr indent="-30480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200">
                <a:solidFill>
                  <a:schemeClr val="dk1"/>
                </a:solidFill>
              </a:rPr>
              <a:t>공격자 프로필 이미지</a:t>
            </a:r>
          </a:p>
          <a:p>
            <a:pPr indent="-30480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200">
                <a:solidFill>
                  <a:schemeClr val="dk1"/>
                </a:solidFill>
              </a:rPr>
              <a:t>공격자 연맹 약어</a:t>
            </a:r>
          </a:p>
          <a:p>
            <a:pPr indent="-30480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200">
                <a:solidFill>
                  <a:schemeClr val="dk1"/>
                </a:solidFill>
              </a:rPr>
              <a:t>공격자 닉네임</a:t>
            </a:r>
          </a:p>
          <a:p>
            <a:pPr indent="-30480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200">
                <a:solidFill>
                  <a:schemeClr val="dk1"/>
                </a:solidFill>
              </a:rPr>
              <a:t>공격자 타운 좌표</a:t>
            </a:r>
          </a:p>
          <a:p>
            <a:pPr indent="-30480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200">
                <a:solidFill>
                  <a:schemeClr val="dk1"/>
                </a:solidFill>
              </a:rPr>
              <a:t>피공격자 프로필 이미지</a:t>
            </a:r>
          </a:p>
          <a:p>
            <a:pPr indent="-30480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200">
                <a:solidFill>
                  <a:schemeClr val="dk1"/>
                </a:solidFill>
              </a:rPr>
              <a:t>피공격자 연맹 약어</a:t>
            </a:r>
          </a:p>
          <a:p>
            <a:pPr indent="-30480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200">
                <a:solidFill>
                  <a:schemeClr val="dk1"/>
                </a:solidFill>
              </a:rPr>
              <a:t>피공격자 닉네임</a:t>
            </a:r>
          </a:p>
          <a:p>
            <a:pPr indent="-30480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200">
                <a:solidFill>
                  <a:schemeClr val="dk1"/>
                </a:solidFill>
              </a:rPr>
              <a:t>피공격자 타운 좌표</a:t>
            </a:r>
          </a:p>
          <a:p>
            <a:pPr indent="-30480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200">
                <a:solidFill>
                  <a:schemeClr val="dk1"/>
                </a:solidFill>
              </a:rPr>
              <a:t>목표 오브젝트 이미지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/>
        </p:nvSpPr>
        <p:spPr>
          <a:xfrm>
            <a:off x="690464" y="64548"/>
            <a:ext cx="296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전쟁에 출력되는 정보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1013625" y="433850"/>
            <a:ext cx="10554300" cy="60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</a:rPr>
              <a:t>집결 공격 시</a:t>
            </a:r>
          </a:p>
          <a:p>
            <a:pPr indent="-29845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전투 타입 (집결 공격)</a:t>
            </a:r>
          </a:p>
          <a:p>
            <a:pPr indent="-29845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남은 집결 대기 시간 (집결 대기 중일 경우)</a:t>
            </a:r>
          </a:p>
          <a:p>
            <a:pPr indent="-29845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남은 행군 시간 (집결 행군 중일 경우)</a:t>
            </a:r>
          </a:p>
          <a:p>
            <a:pPr indent="-29845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집결 목표 좌표</a:t>
            </a:r>
          </a:p>
          <a:p>
            <a:pPr indent="-29845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집결 목표 오브젝트 소유자 닉네임 (소유자가 없을 경우 오브젝트 이름 - 레이드 몬스터 이름, 황성, 도시, 발리스타 등)</a:t>
            </a:r>
          </a:p>
          <a:p>
            <a:pPr indent="-29845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집결 공격 연맹 약어</a:t>
            </a:r>
          </a:p>
          <a:p>
            <a:pPr indent="-29845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집결 방어 연맹 약어</a:t>
            </a:r>
          </a:p>
          <a:p>
            <a:pPr indent="-29845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집결 선포자 닉네임</a:t>
            </a:r>
          </a:p>
          <a:p>
            <a:pPr indent="-29845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피공격자 닉네임</a:t>
            </a:r>
          </a:p>
          <a:p>
            <a:pPr indent="-29845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집결 공격 참여 영주 프로필 이미지 (집결 선포자 + 집결 대기 중인 영주 + 집결 지원 행군 중인 영주)</a:t>
            </a:r>
          </a:p>
          <a:p>
            <a:pPr indent="-29845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집결 방어 참여 영주 프로필 이미지 (피공격자 + 병력 지원 중인 영주 + 병력 지원 행군 중인 영주)</a:t>
            </a:r>
          </a:p>
          <a:p>
            <a:pPr indent="-29845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집결 공격 참여 영주 수 (집결 선포자 + 집결 대기 중인 영주 + 집결 지원 행군 중인 영주)</a:t>
            </a:r>
          </a:p>
          <a:p>
            <a:pPr indent="-29845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집결 방어 참여 영주 수 (피공격자 + 병력 지원 중인 영주 + 병력 지원 행군 중인 영주)</a:t>
            </a:r>
          </a:p>
          <a:p>
            <a:pPr indent="-29845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집결 공격 참여 중인 병력 수 (선포자 부대 병력 수 + 집결 지원 중인 병력 수 + 집결 지원 행군 중인 병력 수)</a:t>
            </a:r>
          </a:p>
          <a:p>
            <a:pPr indent="-29845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집결 가능한 최대 병력 수 (집결 부대 최대 수량)</a:t>
            </a:r>
          </a:p>
          <a:p>
            <a:pPr indent="-29845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집결 공격 참여 영주 닉네임</a:t>
            </a:r>
          </a:p>
          <a:p>
            <a:pPr indent="-29845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집결 공격 측 각 부대 별 수</a:t>
            </a:r>
          </a:p>
          <a:p>
            <a:pPr indent="-29845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집결 공격 측 각 부대 구성 유닛</a:t>
            </a:r>
          </a:p>
          <a:p>
            <a:pPr indent="-29845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집결 공격 측 각 부대 유닛 별 수</a:t>
            </a:r>
          </a:p>
          <a:p>
            <a:pPr indent="-29845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집결 공격 측 각 부대 상태 (집결 선포자 부대 포함. 집결 대기 중일 경우 ‘이미 집결’, 집결 지원 행군 중일 경우 ‘집결 중’)</a:t>
            </a:r>
          </a:p>
          <a:p>
            <a:pPr indent="-29845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집결 지원 행군 중인 부대가 도착하기까지 남은 시간</a:t>
            </a:r>
          </a:p>
          <a:p>
            <a:pPr indent="-29845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목표 오브젝트 이미지</a:t>
            </a:r>
          </a:p>
          <a:p>
            <a:pPr indent="-29845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집결 소집자 타운 좌표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/>
        </p:nvSpPr>
        <p:spPr>
          <a:xfrm>
            <a:off x="690464" y="64548"/>
            <a:ext cx="296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전쟁에 출력되는 정보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1013625" y="433850"/>
            <a:ext cx="10554300" cy="60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</a:rPr>
              <a:t>집결 방어 시</a:t>
            </a:r>
          </a:p>
          <a:p>
            <a:pPr indent="-29845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전투 타입 (집결 방어)</a:t>
            </a:r>
          </a:p>
          <a:p>
            <a:pPr indent="-29845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남은 집결 대기 시간 (상대가 집결 대기 중일 경우)</a:t>
            </a:r>
          </a:p>
          <a:p>
            <a:pPr indent="-29845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남은 행군 시간 (상대가 집결 행군 중일 경우)</a:t>
            </a:r>
          </a:p>
          <a:p>
            <a:pPr indent="-29845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집결 목표 좌표</a:t>
            </a:r>
          </a:p>
          <a:p>
            <a:pPr indent="-29845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집결 목표 오브젝트 소유자 닉네임</a:t>
            </a:r>
          </a:p>
          <a:p>
            <a:pPr indent="-29845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집결 공격 연맹 약어</a:t>
            </a:r>
          </a:p>
          <a:p>
            <a:pPr indent="-29845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집결 방어 연맹 약어</a:t>
            </a:r>
          </a:p>
          <a:p>
            <a:pPr indent="-29845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집결 선포자 닉네임</a:t>
            </a:r>
          </a:p>
          <a:p>
            <a:pPr indent="-29845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피공격자 닉네임</a:t>
            </a:r>
          </a:p>
          <a:p>
            <a:pPr indent="-29845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집결 공격 참여 영주 프로필 이미지 (집결 선포자 + 집결 대기 중인 영주 + 집결 지원 행군 중인 영주)</a:t>
            </a:r>
          </a:p>
          <a:p>
            <a:pPr indent="-29845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집결 방어 참여 영주 프로필 이미지 (피공격자 + 병력 지원 중인 영주 + 병력 지원 행군 중인 영주)</a:t>
            </a:r>
          </a:p>
          <a:p>
            <a:pPr indent="-29845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집결 공격 참여 영주 수 (집결 선포자 + 집결 대기 중인 영주 + 집결 지원 행군 중인 영주)</a:t>
            </a:r>
          </a:p>
          <a:p>
            <a:pPr indent="-29845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집결 방어 참여 영주 수 (피공격자 + 병력 지원 중인 영주 + 병력 지원 행군 중인 영주)</a:t>
            </a:r>
          </a:p>
          <a:p>
            <a:pPr indent="-29845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지원 병력 수 (지원 중인 병력 수 + 병력 지원 행군 중인 병력 수)</a:t>
            </a:r>
          </a:p>
          <a:p>
            <a:pPr indent="-29845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병력 지원 가능한 최대 병력 수</a:t>
            </a:r>
          </a:p>
          <a:p>
            <a:pPr indent="-29845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병력 지원 참여 영주 닉네임</a:t>
            </a:r>
          </a:p>
          <a:p>
            <a:pPr indent="-29845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병력 지원 부대 별 수</a:t>
            </a:r>
          </a:p>
          <a:p>
            <a:pPr indent="-29845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병력 지원 부대 구성 유닛</a:t>
            </a:r>
          </a:p>
          <a:p>
            <a:pPr indent="-29845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병력 지원 부대 유닛 별 수</a:t>
            </a:r>
          </a:p>
          <a:p>
            <a:pPr indent="-29845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병력 지원 부대 상태 (병력 지원 중일 경우 ‘이미 집결’, 병력 지원 행군 중일 경우 ‘집결 중’)</a:t>
            </a:r>
          </a:p>
          <a:p>
            <a:pPr indent="-29845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병력 지원 행군 중인 부대가 도착하기까지 남은 시간</a:t>
            </a:r>
          </a:p>
          <a:p>
            <a:pPr indent="-29845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목표 오브젝트 이미지</a:t>
            </a:r>
          </a:p>
          <a:p>
            <a:pPr indent="-298450" lvl="0" marL="9144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집결 소집자 타운 좌표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/>
        </p:nvSpPr>
        <p:spPr>
          <a:xfrm>
            <a:off x="690464" y="289248"/>
            <a:ext cx="11897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 기록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1013625" y="667898"/>
            <a:ext cx="9654300" cy="44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 기록은 연맹 원들의 공격 및 방어 결과를 저장하여 보여주는 기능입니다.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 기록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연맹 전쟁 기록에서 전투는 </a:t>
            </a:r>
            <a:r>
              <a:rPr lang="en-US" sz="1200">
                <a:solidFill>
                  <a:schemeClr val="dk1"/>
                </a:solidFill>
              </a:rPr>
              <a:t>네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가지 타입으로 구분 됩니다. (</a:t>
            </a:r>
            <a:r>
              <a:rPr lang="en-US" sz="1200">
                <a:solidFill>
                  <a:schemeClr val="dk1"/>
                </a:solidFill>
              </a:rPr>
              <a:t>개인 공격, 개인 방어, 집결 공격, 집결 방어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연맹 전쟁 기록은 연맹원들의 공격, 방어, 집결 공격, 집결 방어에 대한 기록을 저장 하여 보여줍니다.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전쟁의 전투기록은 최대 30</a:t>
            </a:r>
            <a:r>
              <a:rPr lang="en-US" sz="1200">
                <a:solidFill>
                  <a:schemeClr val="dk1"/>
                </a:solidFill>
              </a:rPr>
              <a:t>0개의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기록을 보관합니다.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30</a:t>
            </a:r>
            <a:r>
              <a:rPr lang="en-US" sz="1200">
                <a:solidFill>
                  <a:schemeClr val="dk1"/>
                </a:solidFill>
              </a:rPr>
              <a:t>0개가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>
                <a:solidFill>
                  <a:schemeClr val="dk1"/>
                </a:solidFill>
              </a:rPr>
              <a:t>넘어간 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기록은 </a:t>
            </a:r>
            <a:r>
              <a:rPr lang="en-US" sz="1200">
                <a:solidFill>
                  <a:schemeClr val="dk1"/>
                </a:solidFill>
              </a:rPr>
              <a:t>오래된 순으로 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삭제합니다.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</a:rPr>
              <a:t>저장</a:t>
            </a: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되는 정보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SzPct val="100000"/>
              <a:buFont typeface="Arial"/>
              <a:buAutoNum type="arabicPeriod"/>
            </a:pPr>
            <a:r>
              <a:rPr b="1" i="0" lang="en-US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전투 타입</a:t>
            </a: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개인 공격, 개인 방어, 집결 공격, 집결 방어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SzPct val="100000"/>
              <a:buFont typeface="Arial"/>
              <a:buAutoNum type="arabicPeriod"/>
            </a:pPr>
            <a:r>
              <a:rPr b="1" i="0" lang="en-US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공격자 정보</a:t>
            </a: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(집결 시 : 집결을 실행한 영주) – 승/패 정보, 연맹 약어, 영주 이름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SzPct val="100000"/>
              <a:buFont typeface="Arial"/>
              <a:buAutoNum type="arabicPeriod"/>
            </a:pPr>
            <a:r>
              <a:rPr b="1" i="0" lang="en-US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방어자 정보</a:t>
            </a: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(집결 시 : 공격을 당한 영주) – 승/패 정보, 연맹 약어, 영주 이름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SzPct val="100000"/>
              <a:buFont typeface="Arial"/>
              <a:buAutoNum type="arabicPeriod"/>
            </a:pPr>
            <a:r>
              <a:rPr b="1" i="0" lang="en-US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시간 정보 – </a:t>
            </a: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해당 전쟁이 발생한 시간 정보 (전투 시점을 기준으로 저장)</a:t>
            </a:r>
          </a:p>
          <a:p>
            <a:pPr indent="0" lvl="0" marL="9144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rPr b="1" lang="en-US" sz="1200">
                <a:solidFill>
                  <a:schemeClr val="dk1"/>
                </a:solidFill>
              </a:rPr>
              <a:t>※ 공격자, 방어자가 전부 영주인 정보만 기록합니다.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